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58" r:id="rId6"/>
    <p:sldId id="308" r:id="rId7"/>
    <p:sldId id="309" r:id="rId8"/>
    <p:sldId id="310" r:id="rId9"/>
    <p:sldId id="312" r:id="rId10"/>
    <p:sldId id="314" r:id="rId11"/>
    <p:sldId id="331" r:id="rId12"/>
    <p:sldId id="261" r:id="rId13"/>
    <p:sldId id="313" r:id="rId14"/>
    <p:sldId id="262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11" r:id="rId23"/>
    <p:sldId id="330" r:id="rId24"/>
    <p:sldId id="332" r:id="rId25"/>
    <p:sldId id="323" r:id="rId26"/>
    <p:sldId id="327" r:id="rId27"/>
    <p:sldId id="328" r:id="rId28"/>
    <p:sldId id="329" r:id="rId29"/>
    <p:sldId id="324" r:id="rId30"/>
    <p:sldId id="325" r:id="rId31"/>
    <p:sldId id="259" r:id="rId32"/>
    <p:sldId id="265" r:id="rId33"/>
    <p:sldId id="264" r:id="rId34"/>
    <p:sldId id="326" r:id="rId35"/>
    <p:sldId id="30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68CC61"/>
    <a:srgbClr val="AEE34A"/>
    <a:srgbClr val="65CB63"/>
    <a:srgbClr val="1B845A"/>
    <a:srgbClr val="AAE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pPr/>
              <a:t>04-04-2023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C97C0-8598-770E-DB15-EFEE358D9D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901" y="0"/>
            <a:ext cx="11458155" cy="6858000"/>
          </a:xfrm>
          <a:custGeom>
            <a:avLst/>
            <a:gdLst>
              <a:gd name="connsiteX0" fmla="*/ 0 w 9925832"/>
              <a:gd name="connsiteY0" fmla="*/ 0 h 5940865"/>
              <a:gd name="connsiteX1" fmla="*/ 9925832 w 9925832"/>
              <a:gd name="connsiteY1" fmla="*/ 0 h 5940865"/>
              <a:gd name="connsiteX2" fmla="*/ 6516675 w 9925832"/>
              <a:gd name="connsiteY2" fmla="*/ 5940865 h 5940865"/>
              <a:gd name="connsiteX3" fmla="*/ 0 w 9925832"/>
              <a:gd name="connsiteY3" fmla="*/ 5940865 h 5940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5832" h="5940865">
                <a:moveTo>
                  <a:pt x="0" y="0"/>
                </a:moveTo>
                <a:lnTo>
                  <a:pt x="9925832" y="0"/>
                </a:lnTo>
                <a:lnTo>
                  <a:pt x="6516675" y="5940865"/>
                </a:lnTo>
                <a:lnTo>
                  <a:pt x="0" y="5940865"/>
                </a:lnTo>
                <a:close/>
              </a:path>
            </a:pathLst>
          </a:custGeom>
        </p:spPr>
      </p:pic>
      <p:pic>
        <p:nvPicPr>
          <p:cNvPr id="9" name="Picture 2" descr="Brillio">
            <a:extLst>
              <a:ext uri="{FF2B5EF4-FFF2-40B4-BE49-F238E27FC236}">
                <a16:creationId xmlns:a16="http://schemas.microsoft.com/office/drawing/2014/main" id="{4210DAB6-8676-1A5F-A6AA-8C9BA0D219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304" y="384532"/>
            <a:ext cx="1298713" cy="54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F6A07B-745D-F718-205C-37529B472621}"/>
              </a:ext>
            </a:extLst>
          </p:cNvPr>
          <p:cNvGrpSpPr/>
          <p:nvPr userDrawn="1"/>
        </p:nvGrpSpPr>
        <p:grpSpPr>
          <a:xfrm>
            <a:off x="-248652" y="5456149"/>
            <a:ext cx="4831496" cy="1004933"/>
            <a:chOff x="0" y="5116257"/>
            <a:chExt cx="4831496" cy="10049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3ED788-9477-B7D5-825B-5D991C2DC482}"/>
                </a:ext>
              </a:extLst>
            </p:cNvPr>
            <p:cNvSpPr txBox="1"/>
            <p:nvPr/>
          </p:nvSpPr>
          <p:spPr>
            <a:xfrm>
              <a:off x="0" y="5318028"/>
              <a:ext cx="4622801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098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67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ACCELERATE WHAT MATTERS. </a:t>
              </a:r>
              <a:r>
                <a:rPr kumimoji="0" lang="en-GB" sz="1867" b="1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NOW.</a:t>
              </a:r>
              <a:endParaRPr kumimoji="0" lang="en-GB" sz="1600" b="1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F4F53A-642C-EE24-F9F2-7798289AFBA4}"/>
                </a:ext>
              </a:extLst>
            </p:cNvPr>
            <p:cNvGrpSpPr/>
            <p:nvPr/>
          </p:nvGrpSpPr>
          <p:grpSpPr>
            <a:xfrm>
              <a:off x="2118809" y="5802248"/>
              <a:ext cx="487317" cy="102717"/>
              <a:chOff x="5005018" y="1987346"/>
              <a:chExt cx="499266" cy="105235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A739FF47-08A7-5905-C6D7-03244D0128BF}"/>
                  </a:ext>
                </a:extLst>
              </p:cNvPr>
              <p:cNvSpPr/>
              <p:nvPr/>
            </p:nvSpPr>
            <p:spPr>
              <a:xfrm>
                <a:off x="5005018" y="1987346"/>
                <a:ext cx="104636" cy="105235"/>
              </a:xfrm>
              <a:prstGeom prst="flowChartConnector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8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6" name="Flowchart: Connector 15">
                <a:extLst>
                  <a:ext uri="{FF2B5EF4-FFF2-40B4-BE49-F238E27FC236}">
                    <a16:creationId xmlns:a16="http://schemas.microsoft.com/office/drawing/2014/main" id="{E66B0A77-F9F5-CCBB-EF2C-917824EBCFFE}"/>
                  </a:ext>
                </a:extLst>
              </p:cNvPr>
              <p:cNvSpPr/>
              <p:nvPr/>
            </p:nvSpPr>
            <p:spPr>
              <a:xfrm>
                <a:off x="5202333" y="1987346"/>
                <a:ext cx="104636" cy="105235"/>
              </a:xfrm>
              <a:prstGeom prst="flowChartConnector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8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17" name="Flowchart: Connector 16">
                <a:extLst>
                  <a:ext uri="{FF2B5EF4-FFF2-40B4-BE49-F238E27FC236}">
                    <a16:creationId xmlns:a16="http://schemas.microsoft.com/office/drawing/2014/main" id="{FB90A615-5218-A216-4F53-7088178718FC}"/>
                  </a:ext>
                </a:extLst>
              </p:cNvPr>
              <p:cNvSpPr/>
              <p:nvPr/>
            </p:nvSpPr>
            <p:spPr>
              <a:xfrm>
                <a:off x="5399648" y="1987346"/>
                <a:ext cx="104636" cy="105235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8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50EA08C-4090-0558-CF33-08B8287E1D90}"/>
                </a:ext>
              </a:extLst>
            </p:cNvPr>
            <p:cNvCxnSpPr/>
            <p:nvPr/>
          </p:nvCxnSpPr>
          <p:spPr>
            <a:xfrm>
              <a:off x="136777" y="6121190"/>
              <a:ext cx="43492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65D934-2327-235F-A78C-ABD004FED4F4}"/>
                </a:ext>
              </a:extLst>
            </p:cNvPr>
            <p:cNvCxnSpPr>
              <a:cxnSpLocks/>
            </p:cNvCxnSpPr>
            <p:nvPr/>
          </p:nvCxnSpPr>
          <p:spPr>
            <a:xfrm>
              <a:off x="136777" y="5116257"/>
              <a:ext cx="46947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18DEC67-7CC4-D8C1-A649-FD9AA7D5728B}"/>
              </a:ext>
            </a:extLst>
          </p:cNvPr>
          <p:cNvSpPr/>
          <p:nvPr userDrawn="1"/>
        </p:nvSpPr>
        <p:spPr>
          <a:xfrm>
            <a:off x="6096000" y="0"/>
            <a:ext cx="5791200" cy="6858000"/>
          </a:xfrm>
          <a:prstGeom prst="parallelogram">
            <a:avLst>
              <a:gd name="adj" fmla="val 383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C4217070-5579-2E68-C8C7-AF0709CDB6F7}"/>
              </a:ext>
            </a:extLst>
          </p:cNvPr>
          <p:cNvSpPr/>
          <p:nvPr userDrawn="1"/>
        </p:nvSpPr>
        <p:spPr>
          <a:xfrm>
            <a:off x="5905500" y="0"/>
            <a:ext cx="3505200" cy="6877050"/>
          </a:xfrm>
          <a:prstGeom prst="parallelogram">
            <a:avLst>
              <a:gd name="adj" fmla="val 61137"/>
            </a:avLst>
          </a:prstGeom>
          <a:gradFill flip="none" rotWithShape="1">
            <a:gsLst>
              <a:gs pos="0">
                <a:srgbClr val="0072CE"/>
              </a:gs>
              <a:gs pos="100000">
                <a:srgbClr val="AAE13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099F3A1-7C6F-7F27-E032-81AE126496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202653" y="381000"/>
            <a:ext cx="616657" cy="571500"/>
          </a:xfrm>
          <a:prstGeom prst="rect">
            <a:avLst/>
          </a:prstGeom>
        </p:spPr>
      </p:pic>
      <p:pic>
        <p:nvPicPr>
          <p:cNvPr id="23" name="Graphic 22" descr="Idea">
            <a:extLst>
              <a:ext uri="{FF2B5EF4-FFF2-40B4-BE49-F238E27FC236}">
                <a16:creationId xmlns:a16="http://schemas.microsoft.com/office/drawing/2014/main" id="{148670E4-72DA-7E94-126A-A7D48A79DD6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8600" y="1364311"/>
            <a:ext cx="723900" cy="723900"/>
          </a:xfrm>
          <a:prstGeom prst="rect">
            <a:avLst/>
          </a:prstGeom>
        </p:spPr>
      </p:pic>
      <p:pic>
        <p:nvPicPr>
          <p:cNvPr id="25" name="Graphic 24" descr="Research">
            <a:extLst>
              <a:ext uri="{FF2B5EF4-FFF2-40B4-BE49-F238E27FC236}">
                <a16:creationId xmlns:a16="http://schemas.microsoft.com/office/drawing/2014/main" id="{0B298F9A-9BD3-137C-6CC9-6672FF8860F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750" y="2500022"/>
            <a:ext cx="723900" cy="723900"/>
          </a:xfrm>
          <a:prstGeom prst="rect">
            <a:avLst/>
          </a:prstGeom>
        </p:spPr>
      </p:pic>
      <p:pic>
        <p:nvPicPr>
          <p:cNvPr id="33" name="Graphic 32" descr="Blueprint">
            <a:extLst>
              <a:ext uri="{FF2B5EF4-FFF2-40B4-BE49-F238E27FC236}">
                <a16:creationId xmlns:a16="http://schemas.microsoft.com/office/drawing/2014/main" id="{B61D8116-8E08-70CF-CE65-A34436FA071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1850" y="3635733"/>
            <a:ext cx="723900" cy="7239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3898EC-F8E5-C1D5-C0E5-55EAC70FB5FD}"/>
              </a:ext>
            </a:extLst>
          </p:cNvPr>
          <p:cNvGrpSpPr/>
          <p:nvPr userDrawn="1"/>
        </p:nvGrpSpPr>
        <p:grpSpPr>
          <a:xfrm flipH="1">
            <a:off x="6486780" y="5827901"/>
            <a:ext cx="599819" cy="668149"/>
            <a:chOff x="-9432925" y="1611313"/>
            <a:chExt cx="5819775" cy="6164263"/>
          </a:xfrm>
          <a:solidFill>
            <a:schemeClr val="bg1">
              <a:alpha val="70000"/>
            </a:schemeClr>
          </a:solidFill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8D060E1-7821-C39B-A041-CD6711F5E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432925" y="1611313"/>
              <a:ext cx="5819775" cy="3116263"/>
            </a:xfrm>
            <a:custGeom>
              <a:avLst/>
              <a:gdLst>
                <a:gd name="T0" fmla="*/ 731 w 1953"/>
                <a:gd name="T1" fmla="*/ 261 h 1045"/>
                <a:gd name="T2" fmla="*/ 793 w 1953"/>
                <a:gd name="T3" fmla="*/ 172 h 1045"/>
                <a:gd name="T4" fmla="*/ 1337 w 1953"/>
                <a:gd name="T5" fmla="*/ 217 h 1045"/>
                <a:gd name="T6" fmla="*/ 1358 w 1953"/>
                <a:gd name="T7" fmla="*/ 233 h 1045"/>
                <a:gd name="T8" fmla="*/ 1622 w 1953"/>
                <a:gd name="T9" fmla="*/ 441 h 1045"/>
                <a:gd name="T10" fmla="*/ 1649 w 1953"/>
                <a:gd name="T11" fmla="*/ 465 h 1045"/>
                <a:gd name="T12" fmla="*/ 1887 w 1953"/>
                <a:gd name="T13" fmla="*/ 660 h 1045"/>
                <a:gd name="T14" fmla="*/ 1615 w 1953"/>
                <a:gd name="T15" fmla="*/ 1044 h 1045"/>
                <a:gd name="T16" fmla="*/ 936 w 1953"/>
                <a:gd name="T17" fmla="*/ 1042 h 1045"/>
                <a:gd name="T18" fmla="*/ 327 w 1953"/>
                <a:gd name="T19" fmla="*/ 1041 h 1045"/>
                <a:gd name="T20" fmla="*/ 60 w 1953"/>
                <a:gd name="T21" fmla="*/ 849 h 1045"/>
                <a:gd name="T22" fmla="*/ 298 w 1953"/>
                <a:gd name="T23" fmla="*/ 465 h 1045"/>
                <a:gd name="T24" fmla="*/ 326 w 1953"/>
                <a:gd name="T25" fmla="*/ 441 h 1045"/>
                <a:gd name="T26" fmla="*/ 635 w 1953"/>
                <a:gd name="T27" fmla="*/ 234 h 1045"/>
                <a:gd name="T28" fmla="*/ 714 w 1953"/>
                <a:gd name="T29" fmla="*/ 255 h 1045"/>
                <a:gd name="T30" fmla="*/ 731 w 1953"/>
                <a:gd name="T31" fmla="*/ 261 h 1045"/>
                <a:gd name="T32" fmla="*/ 1071 w 1953"/>
                <a:gd name="T33" fmla="*/ 209 h 1045"/>
                <a:gd name="T34" fmla="*/ 872 w 1953"/>
                <a:gd name="T35" fmla="*/ 328 h 1045"/>
                <a:gd name="T36" fmla="*/ 882 w 1953"/>
                <a:gd name="T37" fmla="*/ 368 h 1045"/>
                <a:gd name="T38" fmla="*/ 914 w 1953"/>
                <a:gd name="T39" fmla="*/ 346 h 1045"/>
                <a:gd name="T40" fmla="*/ 982 w 1953"/>
                <a:gd name="T41" fmla="*/ 270 h 1045"/>
                <a:gd name="T42" fmla="*/ 1176 w 1953"/>
                <a:gd name="T43" fmla="*/ 330 h 1045"/>
                <a:gd name="T44" fmla="*/ 1209 w 1953"/>
                <a:gd name="T45" fmla="*/ 344 h 1045"/>
                <a:gd name="T46" fmla="*/ 1214 w 1953"/>
                <a:gd name="T47" fmla="*/ 308 h 1045"/>
                <a:gd name="T48" fmla="*/ 1071 w 1953"/>
                <a:gd name="T49" fmla="*/ 209 h 1045"/>
                <a:gd name="T50" fmla="*/ 1751 w 1953"/>
                <a:gd name="T51" fmla="*/ 756 h 1045"/>
                <a:gd name="T52" fmla="*/ 1612 w 1953"/>
                <a:gd name="T53" fmla="*/ 615 h 1045"/>
                <a:gd name="T54" fmla="*/ 1582 w 1953"/>
                <a:gd name="T55" fmla="*/ 638 h 1045"/>
                <a:gd name="T56" fmla="*/ 1611 w 1953"/>
                <a:gd name="T57" fmla="*/ 661 h 1045"/>
                <a:gd name="T58" fmla="*/ 1615 w 1953"/>
                <a:gd name="T59" fmla="*/ 661 h 1045"/>
                <a:gd name="T60" fmla="*/ 1693 w 1953"/>
                <a:gd name="T61" fmla="*/ 715 h 1045"/>
                <a:gd name="T62" fmla="*/ 1617 w 1953"/>
                <a:gd name="T63" fmla="*/ 846 h 1045"/>
                <a:gd name="T64" fmla="*/ 1592 w 1953"/>
                <a:gd name="T65" fmla="*/ 872 h 1045"/>
                <a:gd name="T66" fmla="*/ 1626 w 1953"/>
                <a:gd name="T67" fmla="*/ 892 h 1045"/>
                <a:gd name="T68" fmla="*/ 1751 w 1953"/>
                <a:gd name="T69" fmla="*/ 756 h 1045"/>
                <a:gd name="T70" fmla="*/ 196 w 1953"/>
                <a:gd name="T71" fmla="*/ 758 h 1045"/>
                <a:gd name="T72" fmla="*/ 287 w 1953"/>
                <a:gd name="T73" fmla="*/ 886 h 1045"/>
                <a:gd name="T74" fmla="*/ 321 w 1953"/>
                <a:gd name="T75" fmla="*/ 875 h 1045"/>
                <a:gd name="T76" fmla="*/ 304 w 1953"/>
                <a:gd name="T77" fmla="*/ 845 h 1045"/>
                <a:gd name="T78" fmla="*/ 243 w 1953"/>
                <a:gd name="T79" fmla="*/ 742 h 1045"/>
                <a:gd name="T80" fmla="*/ 331 w 1953"/>
                <a:gd name="T81" fmla="*/ 663 h 1045"/>
                <a:gd name="T82" fmla="*/ 359 w 1953"/>
                <a:gd name="T83" fmla="*/ 635 h 1045"/>
                <a:gd name="T84" fmla="*/ 326 w 1953"/>
                <a:gd name="T85" fmla="*/ 615 h 1045"/>
                <a:gd name="T86" fmla="*/ 196 w 1953"/>
                <a:gd name="T87" fmla="*/ 758 h 1045"/>
                <a:gd name="T88" fmla="*/ 607 w 1953"/>
                <a:gd name="T89" fmla="*/ 380 h 1045"/>
                <a:gd name="T90" fmla="*/ 605 w 1953"/>
                <a:gd name="T91" fmla="*/ 385 h 1045"/>
                <a:gd name="T92" fmla="*/ 470 w 1953"/>
                <a:gd name="T93" fmla="*/ 496 h 1045"/>
                <a:gd name="T94" fmla="*/ 486 w 1953"/>
                <a:gd name="T95" fmla="*/ 525 h 1045"/>
                <a:gd name="T96" fmla="*/ 512 w 1953"/>
                <a:gd name="T97" fmla="*/ 505 h 1045"/>
                <a:gd name="T98" fmla="*/ 534 w 1953"/>
                <a:gd name="T99" fmla="*/ 461 h 1045"/>
                <a:gd name="T100" fmla="*/ 652 w 1953"/>
                <a:gd name="T101" fmla="*/ 442 h 1045"/>
                <a:gd name="T102" fmla="*/ 686 w 1953"/>
                <a:gd name="T103" fmla="*/ 435 h 1045"/>
                <a:gd name="T104" fmla="*/ 675 w 1953"/>
                <a:gd name="T105" fmla="*/ 404 h 1045"/>
                <a:gd name="T106" fmla="*/ 607 w 1953"/>
                <a:gd name="T107" fmla="*/ 380 h 1045"/>
                <a:gd name="T108" fmla="*/ 1341 w 1953"/>
                <a:gd name="T109" fmla="*/ 385 h 1045"/>
                <a:gd name="T110" fmla="*/ 1325 w 1953"/>
                <a:gd name="T111" fmla="*/ 402 h 1045"/>
                <a:gd name="T112" fmla="*/ 1345 w 1953"/>
                <a:gd name="T113" fmla="*/ 430 h 1045"/>
                <a:gd name="T114" fmla="*/ 1440 w 1953"/>
                <a:gd name="T115" fmla="*/ 514 h 1045"/>
                <a:gd name="T116" fmla="*/ 1466 w 1953"/>
                <a:gd name="T117" fmla="*/ 528 h 1045"/>
                <a:gd name="T118" fmla="*/ 1480 w 1953"/>
                <a:gd name="T119" fmla="*/ 493 h 1045"/>
                <a:gd name="T120" fmla="*/ 1341 w 1953"/>
                <a:gd name="T121" fmla="*/ 385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53" h="1045">
                  <a:moveTo>
                    <a:pt x="731" y="261"/>
                  </a:moveTo>
                  <a:cubicBezTo>
                    <a:pt x="752" y="230"/>
                    <a:pt x="770" y="199"/>
                    <a:pt x="793" y="172"/>
                  </a:cubicBezTo>
                  <a:cubicBezTo>
                    <a:pt x="943" y="0"/>
                    <a:pt x="1217" y="23"/>
                    <a:pt x="1337" y="217"/>
                  </a:cubicBezTo>
                  <a:cubicBezTo>
                    <a:pt x="1341" y="224"/>
                    <a:pt x="1351" y="232"/>
                    <a:pt x="1358" y="233"/>
                  </a:cubicBezTo>
                  <a:cubicBezTo>
                    <a:pt x="1482" y="242"/>
                    <a:pt x="1585" y="323"/>
                    <a:pt x="1622" y="441"/>
                  </a:cubicBezTo>
                  <a:cubicBezTo>
                    <a:pt x="1627" y="457"/>
                    <a:pt x="1634" y="463"/>
                    <a:pt x="1649" y="465"/>
                  </a:cubicBezTo>
                  <a:cubicBezTo>
                    <a:pt x="1767" y="483"/>
                    <a:pt x="1848" y="548"/>
                    <a:pt x="1887" y="660"/>
                  </a:cubicBezTo>
                  <a:cubicBezTo>
                    <a:pt x="1953" y="847"/>
                    <a:pt x="1814" y="1043"/>
                    <a:pt x="1615" y="1044"/>
                  </a:cubicBezTo>
                  <a:cubicBezTo>
                    <a:pt x="1388" y="1045"/>
                    <a:pt x="1162" y="1043"/>
                    <a:pt x="936" y="1042"/>
                  </a:cubicBezTo>
                  <a:cubicBezTo>
                    <a:pt x="733" y="1041"/>
                    <a:pt x="530" y="1037"/>
                    <a:pt x="327" y="1041"/>
                  </a:cubicBezTo>
                  <a:cubicBezTo>
                    <a:pt x="221" y="1043"/>
                    <a:pt x="99" y="963"/>
                    <a:pt x="60" y="849"/>
                  </a:cubicBezTo>
                  <a:cubicBezTo>
                    <a:pt x="0" y="674"/>
                    <a:pt x="114" y="488"/>
                    <a:pt x="298" y="465"/>
                  </a:cubicBezTo>
                  <a:cubicBezTo>
                    <a:pt x="314" y="463"/>
                    <a:pt x="321" y="457"/>
                    <a:pt x="326" y="441"/>
                  </a:cubicBezTo>
                  <a:cubicBezTo>
                    <a:pt x="368" y="306"/>
                    <a:pt x="496" y="220"/>
                    <a:pt x="635" y="234"/>
                  </a:cubicBezTo>
                  <a:cubicBezTo>
                    <a:pt x="661" y="237"/>
                    <a:pt x="687" y="247"/>
                    <a:pt x="714" y="255"/>
                  </a:cubicBezTo>
                  <a:cubicBezTo>
                    <a:pt x="720" y="257"/>
                    <a:pt x="727" y="260"/>
                    <a:pt x="731" y="261"/>
                  </a:cubicBezTo>
                  <a:close/>
                  <a:moveTo>
                    <a:pt x="1071" y="209"/>
                  </a:moveTo>
                  <a:cubicBezTo>
                    <a:pt x="971" y="209"/>
                    <a:pt x="899" y="257"/>
                    <a:pt x="872" y="328"/>
                  </a:cubicBezTo>
                  <a:cubicBezTo>
                    <a:pt x="865" y="347"/>
                    <a:pt x="869" y="363"/>
                    <a:pt x="882" y="368"/>
                  </a:cubicBezTo>
                  <a:cubicBezTo>
                    <a:pt x="901" y="373"/>
                    <a:pt x="908" y="361"/>
                    <a:pt x="914" y="346"/>
                  </a:cubicBezTo>
                  <a:cubicBezTo>
                    <a:pt x="927" y="312"/>
                    <a:pt x="950" y="287"/>
                    <a:pt x="982" y="270"/>
                  </a:cubicBezTo>
                  <a:cubicBezTo>
                    <a:pt x="1052" y="234"/>
                    <a:pt x="1131" y="258"/>
                    <a:pt x="1176" y="330"/>
                  </a:cubicBezTo>
                  <a:cubicBezTo>
                    <a:pt x="1184" y="344"/>
                    <a:pt x="1194" y="350"/>
                    <a:pt x="1209" y="344"/>
                  </a:cubicBezTo>
                  <a:cubicBezTo>
                    <a:pt x="1221" y="338"/>
                    <a:pt x="1223" y="323"/>
                    <a:pt x="1214" y="308"/>
                  </a:cubicBezTo>
                  <a:cubicBezTo>
                    <a:pt x="1177" y="244"/>
                    <a:pt x="1121" y="211"/>
                    <a:pt x="1071" y="209"/>
                  </a:cubicBezTo>
                  <a:close/>
                  <a:moveTo>
                    <a:pt x="1751" y="756"/>
                  </a:moveTo>
                  <a:cubicBezTo>
                    <a:pt x="1753" y="681"/>
                    <a:pt x="1687" y="614"/>
                    <a:pt x="1612" y="615"/>
                  </a:cubicBezTo>
                  <a:cubicBezTo>
                    <a:pt x="1596" y="615"/>
                    <a:pt x="1583" y="622"/>
                    <a:pt x="1582" y="638"/>
                  </a:cubicBezTo>
                  <a:cubicBezTo>
                    <a:pt x="1581" y="654"/>
                    <a:pt x="1595" y="660"/>
                    <a:pt x="1611" y="661"/>
                  </a:cubicBezTo>
                  <a:cubicBezTo>
                    <a:pt x="1612" y="661"/>
                    <a:pt x="1614" y="661"/>
                    <a:pt x="1615" y="661"/>
                  </a:cubicBezTo>
                  <a:cubicBezTo>
                    <a:pt x="1651" y="664"/>
                    <a:pt x="1678" y="682"/>
                    <a:pt x="1693" y="715"/>
                  </a:cubicBezTo>
                  <a:cubicBezTo>
                    <a:pt x="1720" y="772"/>
                    <a:pt x="1685" y="834"/>
                    <a:pt x="1617" y="846"/>
                  </a:cubicBezTo>
                  <a:cubicBezTo>
                    <a:pt x="1601" y="849"/>
                    <a:pt x="1590" y="854"/>
                    <a:pt x="1592" y="872"/>
                  </a:cubicBezTo>
                  <a:cubicBezTo>
                    <a:pt x="1593" y="887"/>
                    <a:pt x="1607" y="894"/>
                    <a:pt x="1626" y="892"/>
                  </a:cubicBezTo>
                  <a:cubicBezTo>
                    <a:pt x="1695" y="883"/>
                    <a:pt x="1749" y="825"/>
                    <a:pt x="1751" y="756"/>
                  </a:cubicBezTo>
                  <a:close/>
                  <a:moveTo>
                    <a:pt x="196" y="758"/>
                  </a:moveTo>
                  <a:cubicBezTo>
                    <a:pt x="197" y="815"/>
                    <a:pt x="236" y="870"/>
                    <a:pt x="287" y="886"/>
                  </a:cubicBezTo>
                  <a:cubicBezTo>
                    <a:pt x="301" y="891"/>
                    <a:pt x="315" y="891"/>
                    <a:pt x="321" y="875"/>
                  </a:cubicBezTo>
                  <a:cubicBezTo>
                    <a:pt x="327" y="860"/>
                    <a:pt x="318" y="851"/>
                    <a:pt x="304" y="845"/>
                  </a:cubicBezTo>
                  <a:cubicBezTo>
                    <a:pt x="260" y="826"/>
                    <a:pt x="237" y="787"/>
                    <a:pt x="243" y="742"/>
                  </a:cubicBezTo>
                  <a:cubicBezTo>
                    <a:pt x="249" y="700"/>
                    <a:pt x="283" y="670"/>
                    <a:pt x="331" y="663"/>
                  </a:cubicBezTo>
                  <a:cubicBezTo>
                    <a:pt x="352" y="661"/>
                    <a:pt x="361" y="652"/>
                    <a:pt x="359" y="635"/>
                  </a:cubicBezTo>
                  <a:cubicBezTo>
                    <a:pt x="356" y="616"/>
                    <a:pt x="342" y="614"/>
                    <a:pt x="326" y="615"/>
                  </a:cubicBezTo>
                  <a:cubicBezTo>
                    <a:pt x="251" y="620"/>
                    <a:pt x="196" y="681"/>
                    <a:pt x="196" y="758"/>
                  </a:cubicBezTo>
                  <a:close/>
                  <a:moveTo>
                    <a:pt x="607" y="380"/>
                  </a:moveTo>
                  <a:cubicBezTo>
                    <a:pt x="606" y="382"/>
                    <a:pt x="606" y="383"/>
                    <a:pt x="605" y="385"/>
                  </a:cubicBezTo>
                  <a:cubicBezTo>
                    <a:pt x="537" y="385"/>
                    <a:pt x="475" y="436"/>
                    <a:pt x="470" y="496"/>
                  </a:cubicBezTo>
                  <a:cubicBezTo>
                    <a:pt x="468" y="510"/>
                    <a:pt x="470" y="522"/>
                    <a:pt x="486" y="525"/>
                  </a:cubicBezTo>
                  <a:cubicBezTo>
                    <a:pt x="501" y="528"/>
                    <a:pt x="508" y="519"/>
                    <a:pt x="512" y="505"/>
                  </a:cubicBezTo>
                  <a:cubicBezTo>
                    <a:pt x="518" y="490"/>
                    <a:pt x="524" y="473"/>
                    <a:pt x="534" y="461"/>
                  </a:cubicBezTo>
                  <a:cubicBezTo>
                    <a:pt x="563" y="425"/>
                    <a:pt x="608" y="418"/>
                    <a:pt x="652" y="442"/>
                  </a:cubicBezTo>
                  <a:cubicBezTo>
                    <a:pt x="667" y="450"/>
                    <a:pt x="678" y="448"/>
                    <a:pt x="686" y="435"/>
                  </a:cubicBezTo>
                  <a:cubicBezTo>
                    <a:pt x="696" y="420"/>
                    <a:pt x="688" y="410"/>
                    <a:pt x="675" y="404"/>
                  </a:cubicBezTo>
                  <a:cubicBezTo>
                    <a:pt x="653" y="395"/>
                    <a:pt x="630" y="388"/>
                    <a:pt x="607" y="380"/>
                  </a:cubicBezTo>
                  <a:close/>
                  <a:moveTo>
                    <a:pt x="1341" y="385"/>
                  </a:moveTo>
                  <a:cubicBezTo>
                    <a:pt x="1338" y="388"/>
                    <a:pt x="1327" y="394"/>
                    <a:pt x="1325" y="402"/>
                  </a:cubicBezTo>
                  <a:cubicBezTo>
                    <a:pt x="1322" y="415"/>
                    <a:pt x="1327" y="428"/>
                    <a:pt x="1345" y="430"/>
                  </a:cubicBezTo>
                  <a:cubicBezTo>
                    <a:pt x="1395" y="437"/>
                    <a:pt x="1430" y="461"/>
                    <a:pt x="1440" y="514"/>
                  </a:cubicBezTo>
                  <a:cubicBezTo>
                    <a:pt x="1442" y="528"/>
                    <a:pt x="1454" y="532"/>
                    <a:pt x="1466" y="528"/>
                  </a:cubicBezTo>
                  <a:cubicBezTo>
                    <a:pt x="1483" y="522"/>
                    <a:pt x="1483" y="508"/>
                    <a:pt x="1480" y="493"/>
                  </a:cubicBezTo>
                  <a:cubicBezTo>
                    <a:pt x="1468" y="433"/>
                    <a:pt x="1411" y="386"/>
                    <a:pt x="1341" y="3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31F44D81-546B-9BFF-B85D-274A852A8F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340850" y="5935663"/>
              <a:ext cx="1677988" cy="1839913"/>
            </a:xfrm>
            <a:custGeom>
              <a:avLst/>
              <a:gdLst>
                <a:gd name="T0" fmla="*/ 480 w 563"/>
                <a:gd name="T1" fmla="*/ 267 h 617"/>
                <a:gd name="T2" fmla="*/ 480 w 563"/>
                <a:gd name="T3" fmla="*/ 349 h 617"/>
                <a:gd name="T4" fmla="*/ 532 w 563"/>
                <a:gd name="T5" fmla="*/ 350 h 617"/>
                <a:gd name="T6" fmla="*/ 562 w 563"/>
                <a:gd name="T7" fmla="*/ 379 h 617"/>
                <a:gd name="T8" fmla="*/ 562 w 563"/>
                <a:gd name="T9" fmla="*/ 586 h 617"/>
                <a:gd name="T10" fmla="*/ 528 w 563"/>
                <a:gd name="T11" fmla="*/ 617 h 617"/>
                <a:gd name="T12" fmla="*/ 82 w 563"/>
                <a:gd name="T13" fmla="*/ 617 h 617"/>
                <a:gd name="T14" fmla="*/ 27 w 563"/>
                <a:gd name="T15" fmla="*/ 616 h 617"/>
                <a:gd name="T16" fmla="*/ 0 w 563"/>
                <a:gd name="T17" fmla="*/ 590 h 617"/>
                <a:gd name="T18" fmla="*/ 0 w 563"/>
                <a:gd name="T19" fmla="*/ 377 h 617"/>
                <a:gd name="T20" fmla="*/ 30 w 563"/>
                <a:gd name="T21" fmla="*/ 350 h 617"/>
                <a:gd name="T22" fmla="*/ 83 w 563"/>
                <a:gd name="T23" fmla="*/ 349 h 617"/>
                <a:gd name="T24" fmla="*/ 83 w 563"/>
                <a:gd name="T25" fmla="*/ 267 h 617"/>
                <a:gd name="T26" fmla="*/ 34 w 563"/>
                <a:gd name="T27" fmla="*/ 267 h 617"/>
                <a:gd name="T28" fmla="*/ 0 w 563"/>
                <a:gd name="T29" fmla="*/ 234 h 617"/>
                <a:gd name="T30" fmla="*/ 0 w 563"/>
                <a:gd name="T31" fmla="*/ 32 h 617"/>
                <a:gd name="T32" fmla="*/ 31 w 563"/>
                <a:gd name="T33" fmla="*/ 0 h 617"/>
                <a:gd name="T34" fmla="*/ 530 w 563"/>
                <a:gd name="T35" fmla="*/ 0 h 617"/>
                <a:gd name="T36" fmla="*/ 562 w 563"/>
                <a:gd name="T37" fmla="*/ 33 h 617"/>
                <a:gd name="T38" fmla="*/ 562 w 563"/>
                <a:gd name="T39" fmla="*/ 232 h 617"/>
                <a:gd name="T40" fmla="*/ 528 w 563"/>
                <a:gd name="T41" fmla="*/ 267 h 617"/>
                <a:gd name="T42" fmla="*/ 480 w 563"/>
                <a:gd name="T43" fmla="*/ 267 h 617"/>
                <a:gd name="T44" fmla="*/ 133 w 563"/>
                <a:gd name="T45" fmla="*/ 265 h 617"/>
                <a:gd name="T46" fmla="*/ 133 w 563"/>
                <a:gd name="T47" fmla="*/ 345 h 617"/>
                <a:gd name="T48" fmla="*/ 430 w 563"/>
                <a:gd name="T49" fmla="*/ 345 h 617"/>
                <a:gd name="T50" fmla="*/ 430 w 563"/>
                <a:gd name="T51" fmla="*/ 265 h 617"/>
                <a:gd name="T52" fmla="*/ 133 w 563"/>
                <a:gd name="T53" fmla="*/ 265 h 617"/>
                <a:gd name="T54" fmla="*/ 101 w 563"/>
                <a:gd name="T55" fmla="*/ 89 h 617"/>
                <a:gd name="T56" fmla="*/ 101 w 563"/>
                <a:gd name="T57" fmla="*/ 175 h 617"/>
                <a:gd name="T58" fmla="*/ 187 w 563"/>
                <a:gd name="T59" fmla="*/ 175 h 617"/>
                <a:gd name="T60" fmla="*/ 187 w 563"/>
                <a:gd name="T61" fmla="*/ 89 h 617"/>
                <a:gd name="T62" fmla="*/ 101 w 563"/>
                <a:gd name="T63" fmla="*/ 89 h 617"/>
                <a:gd name="T64" fmla="*/ 101 w 563"/>
                <a:gd name="T65" fmla="*/ 438 h 617"/>
                <a:gd name="T66" fmla="*/ 101 w 563"/>
                <a:gd name="T67" fmla="*/ 525 h 617"/>
                <a:gd name="T68" fmla="*/ 187 w 563"/>
                <a:gd name="T69" fmla="*/ 525 h 617"/>
                <a:gd name="T70" fmla="*/ 187 w 563"/>
                <a:gd name="T71" fmla="*/ 438 h 617"/>
                <a:gd name="T72" fmla="*/ 101 w 563"/>
                <a:gd name="T73" fmla="*/ 438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3" h="617">
                  <a:moveTo>
                    <a:pt x="480" y="267"/>
                  </a:moveTo>
                  <a:cubicBezTo>
                    <a:pt x="480" y="296"/>
                    <a:pt x="480" y="321"/>
                    <a:pt x="480" y="349"/>
                  </a:cubicBezTo>
                  <a:cubicBezTo>
                    <a:pt x="498" y="349"/>
                    <a:pt x="515" y="349"/>
                    <a:pt x="532" y="350"/>
                  </a:cubicBezTo>
                  <a:cubicBezTo>
                    <a:pt x="552" y="350"/>
                    <a:pt x="562" y="359"/>
                    <a:pt x="562" y="379"/>
                  </a:cubicBezTo>
                  <a:cubicBezTo>
                    <a:pt x="563" y="448"/>
                    <a:pt x="563" y="517"/>
                    <a:pt x="562" y="586"/>
                  </a:cubicBezTo>
                  <a:cubicBezTo>
                    <a:pt x="562" y="609"/>
                    <a:pt x="553" y="617"/>
                    <a:pt x="528" y="617"/>
                  </a:cubicBezTo>
                  <a:cubicBezTo>
                    <a:pt x="379" y="617"/>
                    <a:pt x="231" y="617"/>
                    <a:pt x="82" y="617"/>
                  </a:cubicBezTo>
                  <a:cubicBezTo>
                    <a:pt x="64" y="617"/>
                    <a:pt x="45" y="617"/>
                    <a:pt x="27" y="616"/>
                  </a:cubicBezTo>
                  <a:cubicBezTo>
                    <a:pt x="9" y="616"/>
                    <a:pt x="0" y="607"/>
                    <a:pt x="0" y="590"/>
                  </a:cubicBezTo>
                  <a:cubicBezTo>
                    <a:pt x="0" y="519"/>
                    <a:pt x="0" y="448"/>
                    <a:pt x="0" y="377"/>
                  </a:cubicBezTo>
                  <a:cubicBezTo>
                    <a:pt x="1" y="359"/>
                    <a:pt x="11" y="350"/>
                    <a:pt x="30" y="350"/>
                  </a:cubicBezTo>
                  <a:cubicBezTo>
                    <a:pt x="47" y="349"/>
                    <a:pt x="65" y="349"/>
                    <a:pt x="83" y="349"/>
                  </a:cubicBezTo>
                  <a:cubicBezTo>
                    <a:pt x="83" y="322"/>
                    <a:pt x="83" y="296"/>
                    <a:pt x="83" y="267"/>
                  </a:cubicBezTo>
                  <a:cubicBezTo>
                    <a:pt x="66" y="267"/>
                    <a:pt x="50" y="268"/>
                    <a:pt x="34" y="267"/>
                  </a:cubicBezTo>
                  <a:cubicBezTo>
                    <a:pt x="8" y="267"/>
                    <a:pt x="0" y="259"/>
                    <a:pt x="0" y="234"/>
                  </a:cubicBezTo>
                  <a:cubicBezTo>
                    <a:pt x="0" y="166"/>
                    <a:pt x="0" y="99"/>
                    <a:pt x="0" y="32"/>
                  </a:cubicBezTo>
                  <a:cubicBezTo>
                    <a:pt x="0" y="9"/>
                    <a:pt x="8" y="0"/>
                    <a:pt x="31" y="0"/>
                  </a:cubicBezTo>
                  <a:cubicBezTo>
                    <a:pt x="197" y="0"/>
                    <a:pt x="364" y="0"/>
                    <a:pt x="530" y="0"/>
                  </a:cubicBezTo>
                  <a:cubicBezTo>
                    <a:pt x="554" y="0"/>
                    <a:pt x="562" y="9"/>
                    <a:pt x="562" y="33"/>
                  </a:cubicBezTo>
                  <a:cubicBezTo>
                    <a:pt x="562" y="99"/>
                    <a:pt x="562" y="166"/>
                    <a:pt x="562" y="232"/>
                  </a:cubicBezTo>
                  <a:cubicBezTo>
                    <a:pt x="562" y="259"/>
                    <a:pt x="554" y="267"/>
                    <a:pt x="528" y="267"/>
                  </a:cubicBezTo>
                  <a:cubicBezTo>
                    <a:pt x="512" y="268"/>
                    <a:pt x="497" y="267"/>
                    <a:pt x="480" y="267"/>
                  </a:cubicBezTo>
                  <a:close/>
                  <a:moveTo>
                    <a:pt x="133" y="265"/>
                  </a:moveTo>
                  <a:cubicBezTo>
                    <a:pt x="133" y="293"/>
                    <a:pt x="133" y="319"/>
                    <a:pt x="133" y="345"/>
                  </a:cubicBezTo>
                  <a:cubicBezTo>
                    <a:pt x="233" y="345"/>
                    <a:pt x="331" y="345"/>
                    <a:pt x="430" y="345"/>
                  </a:cubicBezTo>
                  <a:cubicBezTo>
                    <a:pt x="430" y="317"/>
                    <a:pt x="430" y="291"/>
                    <a:pt x="430" y="265"/>
                  </a:cubicBezTo>
                  <a:cubicBezTo>
                    <a:pt x="330" y="265"/>
                    <a:pt x="232" y="265"/>
                    <a:pt x="133" y="265"/>
                  </a:cubicBezTo>
                  <a:close/>
                  <a:moveTo>
                    <a:pt x="101" y="89"/>
                  </a:moveTo>
                  <a:cubicBezTo>
                    <a:pt x="101" y="120"/>
                    <a:pt x="101" y="148"/>
                    <a:pt x="101" y="175"/>
                  </a:cubicBezTo>
                  <a:cubicBezTo>
                    <a:pt x="131" y="175"/>
                    <a:pt x="160" y="175"/>
                    <a:pt x="187" y="175"/>
                  </a:cubicBezTo>
                  <a:cubicBezTo>
                    <a:pt x="187" y="146"/>
                    <a:pt x="187" y="117"/>
                    <a:pt x="187" y="89"/>
                  </a:cubicBezTo>
                  <a:cubicBezTo>
                    <a:pt x="158" y="89"/>
                    <a:pt x="130" y="89"/>
                    <a:pt x="101" y="89"/>
                  </a:cubicBezTo>
                  <a:close/>
                  <a:moveTo>
                    <a:pt x="101" y="438"/>
                  </a:moveTo>
                  <a:cubicBezTo>
                    <a:pt x="101" y="468"/>
                    <a:pt x="101" y="496"/>
                    <a:pt x="101" y="525"/>
                  </a:cubicBezTo>
                  <a:cubicBezTo>
                    <a:pt x="131" y="525"/>
                    <a:pt x="159" y="525"/>
                    <a:pt x="187" y="525"/>
                  </a:cubicBezTo>
                  <a:cubicBezTo>
                    <a:pt x="187" y="495"/>
                    <a:pt x="187" y="467"/>
                    <a:pt x="187" y="438"/>
                  </a:cubicBezTo>
                  <a:cubicBezTo>
                    <a:pt x="158" y="438"/>
                    <a:pt x="131" y="438"/>
                    <a:pt x="101" y="4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A4A15353-3BD1-F7E4-BD1D-60C08E97D4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402263" y="5926138"/>
              <a:ext cx="1677988" cy="1841500"/>
            </a:xfrm>
            <a:custGeom>
              <a:avLst/>
              <a:gdLst>
                <a:gd name="T0" fmla="*/ 480 w 563"/>
                <a:gd name="T1" fmla="*/ 267 h 617"/>
                <a:gd name="T2" fmla="*/ 480 w 563"/>
                <a:gd name="T3" fmla="*/ 350 h 617"/>
                <a:gd name="T4" fmla="*/ 531 w 563"/>
                <a:gd name="T5" fmla="*/ 350 h 617"/>
                <a:gd name="T6" fmla="*/ 563 w 563"/>
                <a:gd name="T7" fmla="*/ 383 h 617"/>
                <a:gd name="T8" fmla="*/ 563 w 563"/>
                <a:gd name="T9" fmla="*/ 576 h 617"/>
                <a:gd name="T10" fmla="*/ 523 w 563"/>
                <a:gd name="T11" fmla="*/ 617 h 617"/>
                <a:gd name="T12" fmla="*/ 72 w 563"/>
                <a:gd name="T13" fmla="*/ 617 h 617"/>
                <a:gd name="T14" fmla="*/ 30 w 563"/>
                <a:gd name="T15" fmla="*/ 617 h 617"/>
                <a:gd name="T16" fmla="*/ 1 w 563"/>
                <a:gd name="T17" fmla="*/ 589 h 617"/>
                <a:gd name="T18" fmla="*/ 1 w 563"/>
                <a:gd name="T19" fmla="*/ 379 h 617"/>
                <a:gd name="T20" fmla="*/ 31 w 563"/>
                <a:gd name="T21" fmla="*/ 350 h 617"/>
                <a:gd name="T22" fmla="*/ 83 w 563"/>
                <a:gd name="T23" fmla="*/ 349 h 617"/>
                <a:gd name="T24" fmla="*/ 83 w 563"/>
                <a:gd name="T25" fmla="*/ 267 h 617"/>
                <a:gd name="T26" fmla="*/ 34 w 563"/>
                <a:gd name="T27" fmla="*/ 267 h 617"/>
                <a:gd name="T28" fmla="*/ 1 w 563"/>
                <a:gd name="T29" fmla="*/ 235 h 617"/>
                <a:gd name="T30" fmla="*/ 1 w 563"/>
                <a:gd name="T31" fmla="*/ 30 h 617"/>
                <a:gd name="T32" fmla="*/ 32 w 563"/>
                <a:gd name="T33" fmla="*/ 0 h 617"/>
                <a:gd name="T34" fmla="*/ 533 w 563"/>
                <a:gd name="T35" fmla="*/ 0 h 617"/>
                <a:gd name="T36" fmla="*/ 563 w 563"/>
                <a:gd name="T37" fmla="*/ 31 h 617"/>
                <a:gd name="T38" fmla="*/ 563 w 563"/>
                <a:gd name="T39" fmla="*/ 236 h 617"/>
                <a:gd name="T40" fmla="*/ 531 w 563"/>
                <a:gd name="T41" fmla="*/ 267 h 617"/>
                <a:gd name="T42" fmla="*/ 480 w 563"/>
                <a:gd name="T43" fmla="*/ 267 h 617"/>
                <a:gd name="T44" fmla="*/ 133 w 563"/>
                <a:gd name="T45" fmla="*/ 268 h 617"/>
                <a:gd name="T46" fmla="*/ 133 w 563"/>
                <a:gd name="T47" fmla="*/ 348 h 617"/>
                <a:gd name="T48" fmla="*/ 430 w 563"/>
                <a:gd name="T49" fmla="*/ 348 h 617"/>
                <a:gd name="T50" fmla="*/ 430 w 563"/>
                <a:gd name="T51" fmla="*/ 268 h 617"/>
                <a:gd name="T52" fmla="*/ 133 w 563"/>
                <a:gd name="T53" fmla="*/ 268 h 617"/>
                <a:gd name="T54" fmla="*/ 102 w 563"/>
                <a:gd name="T55" fmla="*/ 92 h 617"/>
                <a:gd name="T56" fmla="*/ 102 w 563"/>
                <a:gd name="T57" fmla="*/ 179 h 617"/>
                <a:gd name="T58" fmla="*/ 189 w 563"/>
                <a:gd name="T59" fmla="*/ 179 h 617"/>
                <a:gd name="T60" fmla="*/ 189 w 563"/>
                <a:gd name="T61" fmla="*/ 92 h 617"/>
                <a:gd name="T62" fmla="*/ 102 w 563"/>
                <a:gd name="T63" fmla="*/ 92 h 617"/>
                <a:gd name="T64" fmla="*/ 102 w 563"/>
                <a:gd name="T65" fmla="*/ 441 h 617"/>
                <a:gd name="T66" fmla="*/ 102 w 563"/>
                <a:gd name="T67" fmla="*/ 528 h 617"/>
                <a:gd name="T68" fmla="*/ 189 w 563"/>
                <a:gd name="T69" fmla="*/ 528 h 617"/>
                <a:gd name="T70" fmla="*/ 189 w 563"/>
                <a:gd name="T71" fmla="*/ 441 h 617"/>
                <a:gd name="T72" fmla="*/ 102 w 563"/>
                <a:gd name="T73" fmla="*/ 4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3" h="617">
                  <a:moveTo>
                    <a:pt x="480" y="267"/>
                  </a:moveTo>
                  <a:cubicBezTo>
                    <a:pt x="480" y="296"/>
                    <a:pt x="480" y="322"/>
                    <a:pt x="480" y="350"/>
                  </a:cubicBezTo>
                  <a:cubicBezTo>
                    <a:pt x="498" y="350"/>
                    <a:pt x="514" y="349"/>
                    <a:pt x="531" y="350"/>
                  </a:cubicBezTo>
                  <a:cubicBezTo>
                    <a:pt x="555" y="350"/>
                    <a:pt x="563" y="359"/>
                    <a:pt x="563" y="383"/>
                  </a:cubicBezTo>
                  <a:cubicBezTo>
                    <a:pt x="563" y="447"/>
                    <a:pt x="563" y="512"/>
                    <a:pt x="563" y="576"/>
                  </a:cubicBezTo>
                  <a:cubicBezTo>
                    <a:pt x="563" y="611"/>
                    <a:pt x="557" y="617"/>
                    <a:pt x="523" y="617"/>
                  </a:cubicBezTo>
                  <a:cubicBezTo>
                    <a:pt x="372" y="617"/>
                    <a:pt x="222" y="617"/>
                    <a:pt x="72" y="617"/>
                  </a:cubicBezTo>
                  <a:cubicBezTo>
                    <a:pt x="58" y="617"/>
                    <a:pt x="44" y="617"/>
                    <a:pt x="30" y="617"/>
                  </a:cubicBezTo>
                  <a:cubicBezTo>
                    <a:pt x="11" y="617"/>
                    <a:pt x="1" y="607"/>
                    <a:pt x="1" y="589"/>
                  </a:cubicBezTo>
                  <a:cubicBezTo>
                    <a:pt x="1" y="519"/>
                    <a:pt x="0" y="449"/>
                    <a:pt x="1" y="379"/>
                  </a:cubicBezTo>
                  <a:cubicBezTo>
                    <a:pt x="1" y="359"/>
                    <a:pt x="10" y="350"/>
                    <a:pt x="31" y="350"/>
                  </a:cubicBezTo>
                  <a:cubicBezTo>
                    <a:pt x="48" y="349"/>
                    <a:pt x="65" y="349"/>
                    <a:pt x="83" y="349"/>
                  </a:cubicBezTo>
                  <a:cubicBezTo>
                    <a:pt x="83" y="322"/>
                    <a:pt x="83" y="296"/>
                    <a:pt x="83" y="267"/>
                  </a:cubicBezTo>
                  <a:cubicBezTo>
                    <a:pt x="67" y="267"/>
                    <a:pt x="51" y="268"/>
                    <a:pt x="34" y="267"/>
                  </a:cubicBezTo>
                  <a:cubicBezTo>
                    <a:pt x="11" y="267"/>
                    <a:pt x="1" y="258"/>
                    <a:pt x="1" y="235"/>
                  </a:cubicBezTo>
                  <a:cubicBezTo>
                    <a:pt x="0" y="167"/>
                    <a:pt x="1" y="98"/>
                    <a:pt x="1" y="30"/>
                  </a:cubicBezTo>
                  <a:cubicBezTo>
                    <a:pt x="1" y="9"/>
                    <a:pt x="10" y="0"/>
                    <a:pt x="32" y="0"/>
                  </a:cubicBezTo>
                  <a:cubicBezTo>
                    <a:pt x="199" y="0"/>
                    <a:pt x="366" y="0"/>
                    <a:pt x="533" y="0"/>
                  </a:cubicBezTo>
                  <a:cubicBezTo>
                    <a:pt x="554" y="0"/>
                    <a:pt x="563" y="9"/>
                    <a:pt x="563" y="31"/>
                  </a:cubicBezTo>
                  <a:cubicBezTo>
                    <a:pt x="563" y="99"/>
                    <a:pt x="563" y="168"/>
                    <a:pt x="563" y="236"/>
                  </a:cubicBezTo>
                  <a:cubicBezTo>
                    <a:pt x="563" y="258"/>
                    <a:pt x="553" y="267"/>
                    <a:pt x="531" y="267"/>
                  </a:cubicBezTo>
                  <a:cubicBezTo>
                    <a:pt x="514" y="268"/>
                    <a:pt x="498" y="267"/>
                    <a:pt x="480" y="267"/>
                  </a:cubicBezTo>
                  <a:close/>
                  <a:moveTo>
                    <a:pt x="133" y="268"/>
                  </a:moveTo>
                  <a:cubicBezTo>
                    <a:pt x="133" y="296"/>
                    <a:pt x="133" y="322"/>
                    <a:pt x="133" y="348"/>
                  </a:cubicBezTo>
                  <a:cubicBezTo>
                    <a:pt x="232" y="348"/>
                    <a:pt x="331" y="348"/>
                    <a:pt x="430" y="348"/>
                  </a:cubicBezTo>
                  <a:cubicBezTo>
                    <a:pt x="430" y="321"/>
                    <a:pt x="430" y="295"/>
                    <a:pt x="430" y="268"/>
                  </a:cubicBezTo>
                  <a:cubicBezTo>
                    <a:pt x="330" y="268"/>
                    <a:pt x="232" y="268"/>
                    <a:pt x="133" y="268"/>
                  </a:cubicBezTo>
                  <a:close/>
                  <a:moveTo>
                    <a:pt x="102" y="92"/>
                  </a:moveTo>
                  <a:cubicBezTo>
                    <a:pt x="102" y="122"/>
                    <a:pt x="102" y="150"/>
                    <a:pt x="102" y="179"/>
                  </a:cubicBezTo>
                  <a:cubicBezTo>
                    <a:pt x="132" y="179"/>
                    <a:pt x="160" y="179"/>
                    <a:pt x="189" y="179"/>
                  </a:cubicBezTo>
                  <a:cubicBezTo>
                    <a:pt x="189" y="149"/>
                    <a:pt x="189" y="121"/>
                    <a:pt x="189" y="92"/>
                  </a:cubicBezTo>
                  <a:cubicBezTo>
                    <a:pt x="160" y="92"/>
                    <a:pt x="132" y="92"/>
                    <a:pt x="102" y="92"/>
                  </a:cubicBezTo>
                  <a:close/>
                  <a:moveTo>
                    <a:pt x="102" y="441"/>
                  </a:moveTo>
                  <a:cubicBezTo>
                    <a:pt x="102" y="470"/>
                    <a:pt x="102" y="498"/>
                    <a:pt x="102" y="528"/>
                  </a:cubicBezTo>
                  <a:cubicBezTo>
                    <a:pt x="131" y="528"/>
                    <a:pt x="160" y="528"/>
                    <a:pt x="189" y="528"/>
                  </a:cubicBezTo>
                  <a:cubicBezTo>
                    <a:pt x="189" y="498"/>
                    <a:pt x="189" y="470"/>
                    <a:pt x="189" y="441"/>
                  </a:cubicBezTo>
                  <a:cubicBezTo>
                    <a:pt x="159" y="441"/>
                    <a:pt x="131" y="441"/>
                    <a:pt x="102" y="4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2497ED2B-F579-F61C-2C3B-9C0350DFA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7339013" y="5935663"/>
              <a:ext cx="1674813" cy="1839913"/>
            </a:xfrm>
            <a:custGeom>
              <a:avLst/>
              <a:gdLst>
                <a:gd name="T0" fmla="*/ 479 w 562"/>
                <a:gd name="T1" fmla="*/ 269 h 617"/>
                <a:gd name="T2" fmla="*/ 479 w 562"/>
                <a:gd name="T3" fmla="*/ 349 h 617"/>
                <a:gd name="T4" fmla="*/ 531 w 562"/>
                <a:gd name="T5" fmla="*/ 349 h 617"/>
                <a:gd name="T6" fmla="*/ 562 w 562"/>
                <a:gd name="T7" fmla="*/ 380 h 617"/>
                <a:gd name="T8" fmla="*/ 562 w 562"/>
                <a:gd name="T9" fmla="*/ 588 h 617"/>
                <a:gd name="T10" fmla="*/ 533 w 562"/>
                <a:gd name="T11" fmla="*/ 616 h 617"/>
                <a:gd name="T12" fmla="*/ 30 w 562"/>
                <a:gd name="T13" fmla="*/ 616 h 617"/>
                <a:gd name="T14" fmla="*/ 0 w 562"/>
                <a:gd name="T15" fmla="*/ 587 h 617"/>
                <a:gd name="T16" fmla="*/ 0 w 562"/>
                <a:gd name="T17" fmla="*/ 381 h 617"/>
                <a:gd name="T18" fmla="*/ 34 w 562"/>
                <a:gd name="T19" fmla="*/ 349 h 617"/>
                <a:gd name="T20" fmla="*/ 82 w 562"/>
                <a:gd name="T21" fmla="*/ 349 h 617"/>
                <a:gd name="T22" fmla="*/ 82 w 562"/>
                <a:gd name="T23" fmla="*/ 267 h 617"/>
                <a:gd name="T24" fmla="*/ 34 w 562"/>
                <a:gd name="T25" fmla="*/ 267 h 617"/>
                <a:gd name="T26" fmla="*/ 0 w 562"/>
                <a:gd name="T27" fmla="*/ 233 h 617"/>
                <a:gd name="T28" fmla="*/ 0 w 562"/>
                <a:gd name="T29" fmla="*/ 34 h 617"/>
                <a:gd name="T30" fmla="*/ 34 w 562"/>
                <a:gd name="T31" fmla="*/ 0 h 617"/>
                <a:gd name="T32" fmla="*/ 529 w 562"/>
                <a:gd name="T33" fmla="*/ 0 h 617"/>
                <a:gd name="T34" fmla="*/ 562 w 562"/>
                <a:gd name="T35" fmla="*/ 34 h 617"/>
                <a:gd name="T36" fmla="*/ 562 w 562"/>
                <a:gd name="T37" fmla="*/ 234 h 617"/>
                <a:gd name="T38" fmla="*/ 528 w 562"/>
                <a:gd name="T39" fmla="*/ 267 h 617"/>
                <a:gd name="T40" fmla="*/ 485 w 562"/>
                <a:gd name="T41" fmla="*/ 268 h 617"/>
                <a:gd name="T42" fmla="*/ 479 w 562"/>
                <a:gd name="T43" fmla="*/ 269 h 617"/>
                <a:gd name="T44" fmla="*/ 132 w 562"/>
                <a:gd name="T45" fmla="*/ 345 h 617"/>
                <a:gd name="T46" fmla="*/ 429 w 562"/>
                <a:gd name="T47" fmla="*/ 345 h 617"/>
                <a:gd name="T48" fmla="*/ 429 w 562"/>
                <a:gd name="T49" fmla="*/ 266 h 617"/>
                <a:gd name="T50" fmla="*/ 132 w 562"/>
                <a:gd name="T51" fmla="*/ 266 h 617"/>
                <a:gd name="T52" fmla="*/ 132 w 562"/>
                <a:gd name="T53" fmla="*/ 345 h 617"/>
                <a:gd name="T54" fmla="*/ 102 w 562"/>
                <a:gd name="T55" fmla="*/ 175 h 617"/>
                <a:gd name="T56" fmla="*/ 188 w 562"/>
                <a:gd name="T57" fmla="*/ 175 h 617"/>
                <a:gd name="T58" fmla="*/ 188 w 562"/>
                <a:gd name="T59" fmla="*/ 89 h 617"/>
                <a:gd name="T60" fmla="*/ 102 w 562"/>
                <a:gd name="T61" fmla="*/ 89 h 617"/>
                <a:gd name="T62" fmla="*/ 102 w 562"/>
                <a:gd name="T63" fmla="*/ 175 h 617"/>
                <a:gd name="T64" fmla="*/ 189 w 562"/>
                <a:gd name="T65" fmla="*/ 438 h 617"/>
                <a:gd name="T66" fmla="*/ 102 w 562"/>
                <a:gd name="T67" fmla="*/ 438 h 617"/>
                <a:gd name="T68" fmla="*/ 102 w 562"/>
                <a:gd name="T69" fmla="*/ 525 h 617"/>
                <a:gd name="T70" fmla="*/ 189 w 562"/>
                <a:gd name="T71" fmla="*/ 525 h 617"/>
                <a:gd name="T72" fmla="*/ 189 w 562"/>
                <a:gd name="T73" fmla="*/ 438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2" h="617">
                  <a:moveTo>
                    <a:pt x="479" y="269"/>
                  </a:moveTo>
                  <a:cubicBezTo>
                    <a:pt x="479" y="296"/>
                    <a:pt x="479" y="322"/>
                    <a:pt x="479" y="349"/>
                  </a:cubicBezTo>
                  <a:cubicBezTo>
                    <a:pt x="497" y="349"/>
                    <a:pt x="514" y="349"/>
                    <a:pt x="531" y="349"/>
                  </a:cubicBezTo>
                  <a:cubicBezTo>
                    <a:pt x="553" y="350"/>
                    <a:pt x="562" y="359"/>
                    <a:pt x="562" y="380"/>
                  </a:cubicBezTo>
                  <a:cubicBezTo>
                    <a:pt x="562" y="449"/>
                    <a:pt x="562" y="518"/>
                    <a:pt x="562" y="588"/>
                  </a:cubicBezTo>
                  <a:cubicBezTo>
                    <a:pt x="562" y="608"/>
                    <a:pt x="554" y="616"/>
                    <a:pt x="533" y="616"/>
                  </a:cubicBezTo>
                  <a:cubicBezTo>
                    <a:pt x="365" y="617"/>
                    <a:pt x="197" y="617"/>
                    <a:pt x="30" y="616"/>
                  </a:cubicBezTo>
                  <a:cubicBezTo>
                    <a:pt x="9" y="616"/>
                    <a:pt x="1" y="608"/>
                    <a:pt x="0" y="587"/>
                  </a:cubicBezTo>
                  <a:cubicBezTo>
                    <a:pt x="0" y="519"/>
                    <a:pt x="0" y="450"/>
                    <a:pt x="0" y="381"/>
                  </a:cubicBezTo>
                  <a:cubicBezTo>
                    <a:pt x="0" y="358"/>
                    <a:pt x="10" y="350"/>
                    <a:pt x="34" y="349"/>
                  </a:cubicBezTo>
                  <a:cubicBezTo>
                    <a:pt x="50" y="349"/>
                    <a:pt x="65" y="349"/>
                    <a:pt x="82" y="349"/>
                  </a:cubicBezTo>
                  <a:cubicBezTo>
                    <a:pt x="82" y="322"/>
                    <a:pt x="82" y="296"/>
                    <a:pt x="82" y="267"/>
                  </a:cubicBezTo>
                  <a:cubicBezTo>
                    <a:pt x="66" y="267"/>
                    <a:pt x="50" y="268"/>
                    <a:pt x="34" y="267"/>
                  </a:cubicBezTo>
                  <a:cubicBezTo>
                    <a:pt x="9" y="267"/>
                    <a:pt x="0" y="258"/>
                    <a:pt x="0" y="233"/>
                  </a:cubicBezTo>
                  <a:cubicBezTo>
                    <a:pt x="0" y="167"/>
                    <a:pt x="0" y="100"/>
                    <a:pt x="0" y="34"/>
                  </a:cubicBezTo>
                  <a:cubicBezTo>
                    <a:pt x="0" y="8"/>
                    <a:pt x="8" y="0"/>
                    <a:pt x="34" y="0"/>
                  </a:cubicBezTo>
                  <a:cubicBezTo>
                    <a:pt x="199" y="0"/>
                    <a:pt x="364" y="0"/>
                    <a:pt x="529" y="0"/>
                  </a:cubicBezTo>
                  <a:cubicBezTo>
                    <a:pt x="553" y="0"/>
                    <a:pt x="562" y="9"/>
                    <a:pt x="562" y="34"/>
                  </a:cubicBezTo>
                  <a:cubicBezTo>
                    <a:pt x="562" y="101"/>
                    <a:pt x="562" y="167"/>
                    <a:pt x="562" y="234"/>
                  </a:cubicBezTo>
                  <a:cubicBezTo>
                    <a:pt x="562" y="259"/>
                    <a:pt x="554" y="267"/>
                    <a:pt x="528" y="267"/>
                  </a:cubicBezTo>
                  <a:cubicBezTo>
                    <a:pt x="514" y="268"/>
                    <a:pt x="499" y="268"/>
                    <a:pt x="485" y="268"/>
                  </a:cubicBezTo>
                  <a:cubicBezTo>
                    <a:pt x="483" y="268"/>
                    <a:pt x="482" y="268"/>
                    <a:pt x="479" y="269"/>
                  </a:cubicBezTo>
                  <a:close/>
                  <a:moveTo>
                    <a:pt x="132" y="345"/>
                  </a:moveTo>
                  <a:cubicBezTo>
                    <a:pt x="232" y="345"/>
                    <a:pt x="331" y="345"/>
                    <a:pt x="429" y="345"/>
                  </a:cubicBezTo>
                  <a:cubicBezTo>
                    <a:pt x="429" y="317"/>
                    <a:pt x="429" y="291"/>
                    <a:pt x="429" y="266"/>
                  </a:cubicBezTo>
                  <a:cubicBezTo>
                    <a:pt x="329" y="266"/>
                    <a:pt x="231" y="266"/>
                    <a:pt x="132" y="266"/>
                  </a:cubicBezTo>
                  <a:cubicBezTo>
                    <a:pt x="132" y="293"/>
                    <a:pt x="132" y="318"/>
                    <a:pt x="132" y="345"/>
                  </a:cubicBezTo>
                  <a:close/>
                  <a:moveTo>
                    <a:pt x="102" y="175"/>
                  </a:moveTo>
                  <a:cubicBezTo>
                    <a:pt x="132" y="175"/>
                    <a:pt x="160" y="175"/>
                    <a:pt x="188" y="175"/>
                  </a:cubicBezTo>
                  <a:cubicBezTo>
                    <a:pt x="188" y="145"/>
                    <a:pt x="188" y="117"/>
                    <a:pt x="188" y="89"/>
                  </a:cubicBezTo>
                  <a:cubicBezTo>
                    <a:pt x="159" y="89"/>
                    <a:pt x="130" y="89"/>
                    <a:pt x="102" y="89"/>
                  </a:cubicBezTo>
                  <a:cubicBezTo>
                    <a:pt x="102" y="119"/>
                    <a:pt x="102" y="147"/>
                    <a:pt x="102" y="175"/>
                  </a:cubicBezTo>
                  <a:close/>
                  <a:moveTo>
                    <a:pt x="189" y="438"/>
                  </a:moveTo>
                  <a:cubicBezTo>
                    <a:pt x="159" y="438"/>
                    <a:pt x="131" y="438"/>
                    <a:pt x="102" y="438"/>
                  </a:cubicBezTo>
                  <a:cubicBezTo>
                    <a:pt x="102" y="468"/>
                    <a:pt x="102" y="496"/>
                    <a:pt x="102" y="525"/>
                  </a:cubicBezTo>
                  <a:cubicBezTo>
                    <a:pt x="131" y="525"/>
                    <a:pt x="160" y="525"/>
                    <a:pt x="189" y="525"/>
                  </a:cubicBezTo>
                  <a:cubicBezTo>
                    <a:pt x="189" y="496"/>
                    <a:pt x="189" y="468"/>
                    <a:pt x="189" y="4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E614AC7-44F9-4089-B3A0-C4110D05D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8566150" y="4859338"/>
              <a:ext cx="4121150" cy="936625"/>
            </a:xfrm>
            <a:custGeom>
              <a:avLst/>
              <a:gdLst>
                <a:gd name="T0" fmla="*/ 1383 w 1383"/>
                <a:gd name="T1" fmla="*/ 314 h 314"/>
                <a:gd name="T2" fmla="*/ 1334 w 1383"/>
                <a:gd name="T3" fmla="*/ 314 h 314"/>
                <a:gd name="T4" fmla="*/ 1334 w 1383"/>
                <a:gd name="T5" fmla="*/ 159 h 314"/>
                <a:gd name="T6" fmla="*/ 715 w 1383"/>
                <a:gd name="T7" fmla="*/ 159 h 314"/>
                <a:gd name="T8" fmla="*/ 715 w 1383"/>
                <a:gd name="T9" fmla="*/ 313 h 314"/>
                <a:gd name="T10" fmla="*/ 668 w 1383"/>
                <a:gd name="T11" fmla="*/ 313 h 314"/>
                <a:gd name="T12" fmla="*/ 668 w 1383"/>
                <a:gd name="T13" fmla="*/ 159 h 314"/>
                <a:gd name="T14" fmla="*/ 48 w 1383"/>
                <a:gd name="T15" fmla="*/ 159 h 314"/>
                <a:gd name="T16" fmla="*/ 48 w 1383"/>
                <a:gd name="T17" fmla="*/ 313 h 314"/>
                <a:gd name="T18" fmla="*/ 0 w 1383"/>
                <a:gd name="T19" fmla="*/ 313 h 314"/>
                <a:gd name="T20" fmla="*/ 1 w 1383"/>
                <a:gd name="T21" fmla="*/ 133 h 314"/>
                <a:gd name="T22" fmla="*/ 32 w 1383"/>
                <a:gd name="T23" fmla="*/ 110 h 314"/>
                <a:gd name="T24" fmla="*/ 347 w 1383"/>
                <a:gd name="T25" fmla="*/ 110 h 314"/>
                <a:gd name="T26" fmla="*/ 669 w 1383"/>
                <a:gd name="T27" fmla="*/ 110 h 314"/>
                <a:gd name="T28" fmla="*/ 669 w 1383"/>
                <a:gd name="T29" fmla="*/ 0 h 314"/>
                <a:gd name="T30" fmla="*/ 717 w 1383"/>
                <a:gd name="T31" fmla="*/ 0 h 314"/>
                <a:gd name="T32" fmla="*/ 717 w 1383"/>
                <a:gd name="T33" fmla="*/ 110 h 314"/>
                <a:gd name="T34" fmla="*/ 738 w 1383"/>
                <a:gd name="T35" fmla="*/ 110 h 314"/>
                <a:gd name="T36" fmla="*/ 1345 w 1383"/>
                <a:gd name="T37" fmla="*/ 110 h 314"/>
                <a:gd name="T38" fmla="*/ 1383 w 1383"/>
                <a:gd name="T39" fmla="*/ 149 h 314"/>
                <a:gd name="T40" fmla="*/ 1383 w 1383"/>
                <a:gd name="T41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83" h="314">
                  <a:moveTo>
                    <a:pt x="1383" y="314"/>
                  </a:moveTo>
                  <a:cubicBezTo>
                    <a:pt x="1365" y="314"/>
                    <a:pt x="1351" y="314"/>
                    <a:pt x="1334" y="314"/>
                  </a:cubicBezTo>
                  <a:cubicBezTo>
                    <a:pt x="1334" y="263"/>
                    <a:pt x="1334" y="212"/>
                    <a:pt x="1334" y="159"/>
                  </a:cubicBezTo>
                  <a:cubicBezTo>
                    <a:pt x="1127" y="159"/>
                    <a:pt x="922" y="159"/>
                    <a:pt x="715" y="159"/>
                  </a:cubicBezTo>
                  <a:cubicBezTo>
                    <a:pt x="715" y="210"/>
                    <a:pt x="715" y="261"/>
                    <a:pt x="715" y="313"/>
                  </a:cubicBezTo>
                  <a:cubicBezTo>
                    <a:pt x="698" y="313"/>
                    <a:pt x="684" y="313"/>
                    <a:pt x="668" y="313"/>
                  </a:cubicBezTo>
                  <a:cubicBezTo>
                    <a:pt x="668" y="263"/>
                    <a:pt x="668" y="212"/>
                    <a:pt x="668" y="159"/>
                  </a:cubicBezTo>
                  <a:cubicBezTo>
                    <a:pt x="461" y="159"/>
                    <a:pt x="255" y="159"/>
                    <a:pt x="48" y="159"/>
                  </a:cubicBezTo>
                  <a:cubicBezTo>
                    <a:pt x="48" y="210"/>
                    <a:pt x="48" y="261"/>
                    <a:pt x="48" y="313"/>
                  </a:cubicBezTo>
                  <a:cubicBezTo>
                    <a:pt x="32" y="313"/>
                    <a:pt x="17" y="313"/>
                    <a:pt x="0" y="313"/>
                  </a:cubicBezTo>
                  <a:cubicBezTo>
                    <a:pt x="0" y="253"/>
                    <a:pt x="0" y="193"/>
                    <a:pt x="1" y="133"/>
                  </a:cubicBezTo>
                  <a:cubicBezTo>
                    <a:pt x="1" y="115"/>
                    <a:pt x="15" y="110"/>
                    <a:pt x="32" y="110"/>
                  </a:cubicBezTo>
                  <a:cubicBezTo>
                    <a:pt x="137" y="111"/>
                    <a:pt x="242" y="110"/>
                    <a:pt x="347" y="110"/>
                  </a:cubicBezTo>
                  <a:cubicBezTo>
                    <a:pt x="454" y="110"/>
                    <a:pt x="560" y="110"/>
                    <a:pt x="669" y="110"/>
                  </a:cubicBezTo>
                  <a:cubicBezTo>
                    <a:pt x="669" y="73"/>
                    <a:pt x="669" y="37"/>
                    <a:pt x="669" y="0"/>
                  </a:cubicBezTo>
                  <a:cubicBezTo>
                    <a:pt x="686" y="0"/>
                    <a:pt x="701" y="0"/>
                    <a:pt x="717" y="0"/>
                  </a:cubicBezTo>
                  <a:cubicBezTo>
                    <a:pt x="717" y="36"/>
                    <a:pt x="717" y="72"/>
                    <a:pt x="717" y="110"/>
                  </a:cubicBezTo>
                  <a:cubicBezTo>
                    <a:pt x="725" y="110"/>
                    <a:pt x="732" y="110"/>
                    <a:pt x="738" y="110"/>
                  </a:cubicBezTo>
                  <a:cubicBezTo>
                    <a:pt x="940" y="110"/>
                    <a:pt x="1143" y="110"/>
                    <a:pt x="1345" y="110"/>
                  </a:cubicBezTo>
                  <a:cubicBezTo>
                    <a:pt x="1378" y="110"/>
                    <a:pt x="1383" y="116"/>
                    <a:pt x="1383" y="149"/>
                  </a:cubicBezTo>
                  <a:cubicBezTo>
                    <a:pt x="1383" y="203"/>
                    <a:pt x="1383" y="258"/>
                    <a:pt x="1383" y="3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E4B842-A446-FDDA-9608-938E13A0424D}"/>
              </a:ext>
            </a:extLst>
          </p:cNvPr>
          <p:cNvGrpSpPr/>
          <p:nvPr userDrawn="1"/>
        </p:nvGrpSpPr>
        <p:grpSpPr>
          <a:xfrm flipH="1">
            <a:off x="6854218" y="4771444"/>
            <a:ext cx="518131" cy="644648"/>
            <a:chOff x="1237597" y="5192708"/>
            <a:chExt cx="267237" cy="338186"/>
          </a:xfrm>
          <a:solidFill>
            <a:schemeClr val="bg1">
              <a:alpha val="70000"/>
            </a:schemeClr>
          </a:solidFill>
        </p:grpSpPr>
        <p:sp>
          <p:nvSpPr>
            <p:cNvPr id="41" name="Freeform 79">
              <a:extLst>
                <a:ext uri="{FF2B5EF4-FFF2-40B4-BE49-F238E27FC236}">
                  <a16:creationId xmlns:a16="http://schemas.microsoft.com/office/drawing/2014/main" id="{98631FEE-0F30-E095-0CE2-8CC0C4BA80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7597" y="5192708"/>
              <a:ext cx="191583" cy="338186"/>
            </a:xfrm>
            <a:custGeom>
              <a:avLst/>
              <a:gdLst>
                <a:gd name="T0" fmla="*/ 968 w 1084"/>
                <a:gd name="T1" fmla="*/ 0 h 1913"/>
                <a:gd name="T2" fmla="*/ 1046 w 1084"/>
                <a:gd name="T3" fmla="*/ 45 h 1913"/>
                <a:gd name="T4" fmla="*/ 1083 w 1084"/>
                <a:gd name="T5" fmla="*/ 149 h 1913"/>
                <a:gd name="T6" fmla="*/ 1083 w 1084"/>
                <a:gd name="T7" fmla="*/ 636 h 1913"/>
                <a:gd name="T8" fmla="*/ 1083 w 1084"/>
                <a:gd name="T9" fmla="*/ 1279 h 1913"/>
                <a:gd name="T10" fmla="*/ 1083 w 1084"/>
                <a:gd name="T11" fmla="*/ 1297 h 1913"/>
                <a:gd name="T12" fmla="*/ 1028 w 1084"/>
                <a:gd name="T13" fmla="*/ 1317 h 1913"/>
                <a:gd name="T14" fmla="*/ 977 w 1084"/>
                <a:gd name="T15" fmla="*/ 1172 h 1913"/>
                <a:gd name="T16" fmla="*/ 979 w 1084"/>
                <a:gd name="T17" fmla="*/ 260 h 1913"/>
                <a:gd name="T18" fmla="*/ 979 w 1084"/>
                <a:gd name="T19" fmla="*/ 237 h 1913"/>
                <a:gd name="T20" fmla="*/ 105 w 1084"/>
                <a:gd name="T21" fmla="*/ 237 h 1913"/>
                <a:gd name="T22" fmla="*/ 105 w 1084"/>
                <a:gd name="T23" fmla="*/ 1550 h 1913"/>
                <a:gd name="T24" fmla="*/ 725 w 1084"/>
                <a:gd name="T25" fmla="*/ 1550 h 1913"/>
                <a:gd name="T26" fmla="*/ 762 w 1084"/>
                <a:gd name="T27" fmla="*/ 1680 h 1913"/>
                <a:gd name="T28" fmla="*/ 813 w 1084"/>
                <a:gd name="T29" fmla="*/ 1749 h 1913"/>
                <a:gd name="T30" fmla="*/ 878 w 1084"/>
                <a:gd name="T31" fmla="*/ 1808 h 1913"/>
                <a:gd name="T32" fmla="*/ 1018 w 1084"/>
                <a:gd name="T33" fmla="*/ 1888 h 1913"/>
                <a:gd name="T34" fmla="*/ 951 w 1084"/>
                <a:gd name="T35" fmla="*/ 1913 h 1913"/>
                <a:gd name="T36" fmla="*/ 786 w 1084"/>
                <a:gd name="T37" fmla="*/ 1913 h 1913"/>
                <a:gd name="T38" fmla="*/ 143 w 1084"/>
                <a:gd name="T39" fmla="*/ 1913 h 1913"/>
                <a:gd name="T40" fmla="*/ 3 w 1084"/>
                <a:gd name="T41" fmla="*/ 1803 h 1913"/>
                <a:gd name="T42" fmla="*/ 0 w 1084"/>
                <a:gd name="T43" fmla="*/ 1762 h 1913"/>
                <a:gd name="T44" fmla="*/ 0 w 1084"/>
                <a:gd name="T45" fmla="*/ 494 h 1913"/>
                <a:gd name="T46" fmla="*/ 0 w 1084"/>
                <a:gd name="T47" fmla="*/ 157 h 1913"/>
                <a:gd name="T48" fmla="*/ 113 w 1084"/>
                <a:gd name="T49" fmla="*/ 2 h 1913"/>
                <a:gd name="T50" fmla="*/ 116 w 1084"/>
                <a:gd name="T51" fmla="*/ 0 h 1913"/>
                <a:gd name="T52" fmla="*/ 968 w 1084"/>
                <a:gd name="T53" fmla="*/ 0 h 1913"/>
                <a:gd name="T54" fmla="*/ 373 w 1084"/>
                <a:gd name="T55" fmla="*/ 1661 h 1913"/>
                <a:gd name="T56" fmla="*/ 373 w 1084"/>
                <a:gd name="T57" fmla="*/ 1762 h 1913"/>
                <a:gd name="T58" fmla="*/ 709 w 1084"/>
                <a:gd name="T59" fmla="*/ 1762 h 1913"/>
                <a:gd name="T60" fmla="*/ 709 w 1084"/>
                <a:gd name="T61" fmla="*/ 1661 h 1913"/>
                <a:gd name="T62" fmla="*/ 373 w 1084"/>
                <a:gd name="T63" fmla="*/ 1661 h 1913"/>
                <a:gd name="T64" fmla="*/ 355 w 1084"/>
                <a:gd name="T65" fmla="*/ 140 h 1913"/>
                <a:gd name="T66" fmla="*/ 727 w 1084"/>
                <a:gd name="T67" fmla="*/ 140 h 1913"/>
                <a:gd name="T68" fmla="*/ 727 w 1084"/>
                <a:gd name="T69" fmla="*/ 102 h 1913"/>
                <a:gd name="T70" fmla="*/ 355 w 1084"/>
                <a:gd name="T71" fmla="*/ 102 h 1913"/>
                <a:gd name="T72" fmla="*/ 355 w 1084"/>
                <a:gd name="T73" fmla="*/ 140 h 1913"/>
                <a:gd name="T74" fmla="*/ 886 w 1084"/>
                <a:gd name="T75" fmla="*/ 122 h 1913"/>
                <a:gd name="T76" fmla="*/ 852 w 1084"/>
                <a:gd name="T77" fmla="*/ 89 h 1913"/>
                <a:gd name="T78" fmla="*/ 817 w 1084"/>
                <a:gd name="T79" fmla="*/ 122 h 1913"/>
                <a:gd name="T80" fmla="*/ 851 w 1084"/>
                <a:gd name="T81" fmla="*/ 157 h 1913"/>
                <a:gd name="T82" fmla="*/ 886 w 1084"/>
                <a:gd name="T83" fmla="*/ 122 h 1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4" h="1913">
                  <a:moveTo>
                    <a:pt x="968" y="0"/>
                  </a:moveTo>
                  <a:cubicBezTo>
                    <a:pt x="996" y="10"/>
                    <a:pt x="1025" y="21"/>
                    <a:pt x="1046" y="45"/>
                  </a:cubicBezTo>
                  <a:cubicBezTo>
                    <a:pt x="1072" y="74"/>
                    <a:pt x="1083" y="109"/>
                    <a:pt x="1083" y="149"/>
                  </a:cubicBezTo>
                  <a:cubicBezTo>
                    <a:pt x="1083" y="311"/>
                    <a:pt x="1083" y="474"/>
                    <a:pt x="1083" y="636"/>
                  </a:cubicBezTo>
                  <a:cubicBezTo>
                    <a:pt x="1084" y="851"/>
                    <a:pt x="1083" y="1065"/>
                    <a:pt x="1083" y="1279"/>
                  </a:cubicBezTo>
                  <a:cubicBezTo>
                    <a:pt x="1083" y="1285"/>
                    <a:pt x="1083" y="1291"/>
                    <a:pt x="1083" y="1297"/>
                  </a:cubicBezTo>
                  <a:cubicBezTo>
                    <a:pt x="1065" y="1303"/>
                    <a:pt x="1048" y="1310"/>
                    <a:pt x="1028" y="1317"/>
                  </a:cubicBezTo>
                  <a:cubicBezTo>
                    <a:pt x="1009" y="1270"/>
                    <a:pt x="977" y="1230"/>
                    <a:pt x="977" y="1172"/>
                  </a:cubicBezTo>
                  <a:cubicBezTo>
                    <a:pt x="980" y="868"/>
                    <a:pt x="979" y="564"/>
                    <a:pt x="979" y="260"/>
                  </a:cubicBezTo>
                  <a:cubicBezTo>
                    <a:pt x="979" y="253"/>
                    <a:pt x="979" y="246"/>
                    <a:pt x="979" y="237"/>
                  </a:cubicBezTo>
                  <a:cubicBezTo>
                    <a:pt x="687" y="237"/>
                    <a:pt x="397" y="237"/>
                    <a:pt x="105" y="237"/>
                  </a:cubicBezTo>
                  <a:cubicBezTo>
                    <a:pt x="105" y="674"/>
                    <a:pt x="105" y="1111"/>
                    <a:pt x="105" y="1550"/>
                  </a:cubicBezTo>
                  <a:cubicBezTo>
                    <a:pt x="312" y="1550"/>
                    <a:pt x="518" y="1550"/>
                    <a:pt x="725" y="1550"/>
                  </a:cubicBezTo>
                  <a:cubicBezTo>
                    <a:pt x="713" y="1602"/>
                    <a:pt x="728" y="1643"/>
                    <a:pt x="762" y="1680"/>
                  </a:cubicBezTo>
                  <a:cubicBezTo>
                    <a:pt x="782" y="1701"/>
                    <a:pt x="798" y="1724"/>
                    <a:pt x="813" y="1749"/>
                  </a:cubicBezTo>
                  <a:cubicBezTo>
                    <a:pt x="829" y="1776"/>
                    <a:pt x="852" y="1793"/>
                    <a:pt x="878" y="1808"/>
                  </a:cubicBezTo>
                  <a:cubicBezTo>
                    <a:pt x="925" y="1835"/>
                    <a:pt x="972" y="1862"/>
                    <a:pt x="1018" y="1888"/>
                  </a:cubicBezTo>
                  <a:cubicBezTo>
                    <a:pt x="1004" y="1902"/>
                    <a:pt x="978" y="1912"/>
                    <a:pt x="951" y="1913"/>
                  </a:cubicBezTo>
                  <a:cubicBezTo>
                    <a:pt x="896" y="1913"/>
                    <a:pt x="841" y="1913"/>
                    <a:pt x="786" y="1913"/>
                  </a:cubicBezTo>
                  <a:cubicBezTo>
                    <a:pt x="572" y="1913"/>
                    <a:pt x="358" y="1913"/>
                    <a:pt x="143" y="1913"/>
                  </a:cubicBezTo>
                  <a:cubicBezTo>
                    <a:pt x="72" y="1913"/>
                    <a:pt x="18" y="1870"/>
                    <a:pt x="3" y="1803"/>
                  </a:cubicBezTo>
                  <a:cubicBezTo>
                    <a:pt x="0" y="1790"/>
                    <a:pt x="0" y="1776"/>
                    <a:pt x="0" y="1762"/>
                  </a:cubicBezTo>
                  <a:cubicBezTo>
                    <a:pt x="0" y="1339"/>
                    <a:pt x="0" y="916"/>
                    <a:pt x="0" y="494"/>
                  </a:cubicBezTo>
                  <a:cubicBezTo>
                    <a:pt x="0" y="382"/>
                    <a:pt x="0" y="270"/>
                    <a:pt x="0" y="157"/>
                  </a:cubicBezTo>
                  <a:cubicBezTo>
                    <a:pt x="0" y="71"/>
                    <a:pt x="30" y="29"/>
                    <a:pt x="113" y="2"/>
                  </a:cubicBezTo>
                  <a:cubicBezTo>
                    <a:pt x="114" y="2"/>
                    <a:pt x="115" y="1"/>
                    <a:pt x="116" y="0"/>
                  </a:cubicBezTo>
                  <a:cubicBezTo>
                    <a:pt x="400" y="0"/>
                    <a:pt x="684" y="0"/>
                    <a:pt x="968" y="0"/>
                  </a:cubicBezTo>
                  <a:close/>
                  <a:moveTo>
                    <a:pt x="373" y="1661"/>
                  </a:moveTo>
                  <a:cubicBezTo>
                    <a:pt x="373" y="1696"/>
                    <a:pt x="373" y="1729"/>
                    <a:pt x="373" y="1762"/>
                  </a:cubicBezTo>
                  <a:cubicBezTo>
                    <a:pt x="486" y="1762"/>
                    <a:pt x="598" y="1762"/>
                    <a:pt x="709" y="1762"/>
                  </a:cubicBezTo>
                  <a:cubicBezTo>
                    <a:pt x="709" y="1728"/>
                    <a:pt x="709" y="1695"/>
                    <a:pt x="709" y="1661"/>
                  </a:cubicBezTo>
                  <a:cubicBezTo>
                    <a:pt x="596" y="1661"/>
                    <a:pt x="485" y="1661"/>
                    <a:pt x="373" y="1661"/>
                  </a:cubicBezTo>
                  <a:close/>
                  <a:moveTo>
                    <a:pt x="355" y="140"/>
                  </a:moveTo>
                  <a:cubicBezTo>
                    <a:pt x="480" y="140"/>
                    <a:pt x="603" y="140"/>
                    <a:pt x="727" y="140"/>
                  </a:cubicBezTo>
                  <a:cubicBezTo>
                    <a:pt x="727" y="127"/>
                    <a:pt x="727" y="115"/>
                    <a:pt x="727" y="102"/>
                  </a:cubicBezTo>
                  <a:cubicBezTo>
                    <a:pt x="602" y="102"/>
                    <a:pt x="479" y="102"/>
                    <a:pt x="355" y="102"/>
                  </a:cubicBezTo>
                  <a:cubicBezTo>
                    <a:pt x="355" y="115"/>
                    <a:pt x="355" y="127"/>
                    <a:pt x="355" y="140"/>
                  </a:cubicBezTo>
                  <a:close/>
                  <a:moveTo>
                    <a:pt x="886" y="122"/>
                  </a:moveTo>
                  <a:cubicBezTo>
                    <a:pt x="886" y="103"/>
                    <a:pt x="871" y="88"/>
                    <a:pt x="852" y="89"/>
                  </a:cubicBezTo>
                  <a:cubicBezTo>
                    <a:pt x="832" y="89"/>
                    <a:pt x="818" y="103"/>
                    <a:pt x="817" y="122"/>
                  </a:cubicBezTo>
                  <a:cubicBezTo>
                    <a:pt x="817" y="142"/>
                    <a:pt x="832" y="157"/>
                    <a:pt x="851" y="157"/>
                  </a:cubicBezTo>
                  <a:cubicBezTo>
                    <a:pt x="871" y="157"/>
                    <a:pt x="886" y="143"/>
                    <a:pt x="88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80">
              <a:extLst>
                <a:ext uri="{FF2B5EF4-FFF2-40B4-BE49-F238E27FC236}">
                  <a16:creationId xmlns:a16="http://schemas.microsoft.com/office/drawing/2014/main" id="{3D8E5DF3-E0BF-66A7-F450-BFEC417D6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804" y="5384384"/>
              <a:ext cx="135030" cy="145286"/>
            </a:xfrm>
            <a:custGeom>
              <a:avLst/>
              <a:gdLst>
                <a:gd name="T0" fmla="*/ 383 w 764"/>
                <a:gd name="T1" fmla="*/ 271 h 822"/>
                <a:gd name="T2" fmla="*/ 398 w 764"/>
                <a:gd name="T3" fmla="*/ 255 h 822"/>
                <a:gd name="T4" fmla="*/ 492 w 764"/>
                <a:gd name="T5" fmla="*/ 250 h 822"/>
                <a:gd name="T6" fmla="*/ 519 w 764"/>
                <a:gd name="T7" fmla="*/ 256 h 822"/>
                <a:gd name="T8" fmla="*/ 647 w 764"/>
                <a:gd name="T9" fmla="*/ 311 h 822"/>
                <a:gd name="T10" fmla="*/ 729 w 764"/>
                <a:gd name="T11" fmla="*/ 492 h 822"/>
                <a:gd name="T12" fmla="*/ 754 w 764"/>
                <a:gd name="T13" fmla="*/ 632 h 822"/>
                <a:gd name="T14" fmla="*/ 754 w 764"/>
                <a:gd name="T15" fmla="*/ 634 h 822"/>
                <a:gd name="T16" fmla="*/ 758 w 764"/>
                <a:gd name="T17" fmla="*/ 679 h 822"/>
                <a:gd name="T18" fmla="*/ 719 w 764"/>
                <a:gd name="T19" fmla="*/ 701 h 822"/>
                <a:gd name="T20" fmla="*/ 497 w 764"/>
                <a:gd name="T21" fmla="*/ 812 h 822"/>
                <a:gd name="T22" fmla="*/ 477 w 764"/>
                <a:gd name="T23" fmla="*/ 822 h 822"/>
                <a:gd name="T24" fmla="*/ 429 w 764"/>
                <a:gd name="T25" fmla="*/ 780 h 822"/>
                <a:gd name="T26" fmla="*/ 217 w 764"/>
                <a:gd name="T27" fmla="*/ 715 h 822"/>
                <a:gd name="T28" fmla="*/ 189 w 764"/>
                <a:gd name="T29" fmla="*/ 704 h 822"/>
                <a:gd name="T30" fmla="*/ 114 w 764"/>
                <a:gd name="T31" fmla="*/ 649 h 822"/>
                <a:gd name="T32" fmla="*/ 50 w 764"/>
                <a:gd name="T33" fmla="*/ 580 h 822"/>
                <a:gd name="T34" fmla="*/ 22 w 764"/>
                <a:gd name="T35" fmla="*/ 520 h 822"/>
                <a:gd name="T36" fmla="*/ 63 w 764"/>
                <a:gd name="T37" fmla="*/ 487 h 822"/>
                <a:gd name="T38" fmla="*/ 109 w 764"/>
                <a:gd name="T39" fmla="*/ 509 h 822"/>
                <a:gd name="T40" fmla="*/ 216 w 764"/>
                <a:gd name="T41" fmla="*/ 585 h 822"/>
                <a:gd name="T42" fmla="*/ 251 w 764"/>
                <a:gd name="T43" fmla="*/ 595 h 822"/>
                <a:gd name="T44" fmla="*/ 250 w 764"/>
                <a:gd name="T45" fmla="*/ 556 h 822"/>
                <a:gd name="T46" fmla="*/ 221 w 764"/>
                <a:gd name="T47" fmla="*/ 487 h 822"/>
                <a:gd name="T48" fmla="*/ 24 w 764"/>
                <a:gd name="T49" fmla="*/ 109 h 822"/>
                <a:gd name="T50" fmla="*/ 4 w 764"/>
                <a:gd name="T51" fmla="*/ 36 h 822"/>
                <a:gd name="T52" fmla="*/ 42 w 764"/>
                <a:gd name="T53" fmla="*/ 8 h 822"/>
                <a:gd name="T54" fmla="*/ 99 w 764"/>
                <a:gd name="T55" fmla="*/ 56 h 822"/>
                <a:gd name="T56" fmla="*/ 223 w 764"/>
                <a:gd name="T57" fmla="*/ 251 h 822"/>
                <a:gd name="T58" fmla="*/ 258 w 764"/>
                <a:gd name="T59" fmla="*/ 302 h 822"/>
                <a:gd name="T60" fmla="*/ 383 w 764"/>
                <a:gd name="T61" fmla="*/ 271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4" h="822">
                  <a:moveTo>
                    <a:pt x="383" y="271"/>
                  </a:moveTo>
                  <a:cubicBezTo>
                    <a:pt x="388" y="266"/>
                    <a:pt x="393" y="260"/>
                    <a:pt x="398" y="255"/>
                  </a:cubicBezTo>
                  <a:cubicBezTo>
                    <a:pt x="428" y="228"/>
                    <a:pt x="460" y="225"/>
                    <a:pt x="492" y="250"/>
                  </a:cubicBezTo>
                  <a:cubicBezTo>
                    <a:pt x="501" y="256"/>
                    <a:pt x="508" y="259"/>
                    <a:pt x="519" y="256"/>
                  </a:cubicBezTo>
                  <a:cubicBezTo>
                    <a:pt x="575" y="241"/>
                    <a:pt x="620" y="260"/>
                    <a:pt x="647" y="311"/>
                  </a:cubicBezTo>
                  <a:cubicBezTo>
                    <a:pt x="677" y="370"/>
                    <a:pt x="712" y="427"/>
                    <a:pt x="729" y="492"/>
                  </a:cubicBezTo>
                  <a:cubicBezTo>
                    <a:pt x="741" y="538"/>
                    <a:pt x="746" y="585"/>
                    <a:pt x="754" y="632"/>
                  </a:cubicBezTo>
                  <a:cubicBezTo>
                    <a:pt x="754" y="633"/>
                    <a:pt x="754" y="634"/>
                    <a:pt x="754" y="634"/>
                  </a:cubicBezTo>
                  <a:cubicBezTo>
                    <a:pt x="756" y="650"/>
                    <a:pt x="764" y="668"/>
                    <a:pt x="758" y="679"/>
                  </a:cubicBezTo>
                  <a:cubicBezTo>
                    <a:pt x="752" y="690"/>
                    <a:pt x="733" y="694"/>
                    <a:pt x="719" y="701"/>
                  </a:cubicBezTo>
                  <a:cubicBezTo>
                    <a:pt x="645" y="738"/>
                    <a:pt x="571" y="775"/>
                    <a:pt x="497" y="812"/>
                  </a:cubicBezTo>
                  <a:cubicBezTo>
                    <a:pt x="490" y="816"/>
                    <a:pt x="484" y="818"/>
                    <a:pt x="477" y="822"/>
                  </a:cubicBezTo>
                  <a:cubicBezTo>
                    <a:pt x="470" y="795"/>
                    <a:pt x="457" y="782"/>
                    <a:pt x="429" y="780"/>
                  </a:cubicBezTo>
                  <a:cubicBezTo>
                    <a:pt x="353" y="774"/>
                    <a:pt x="282" y="753"/>
                    <a:pt x="217" y="715"/>
                  </a:cubicBezTo>
                  <a:cubicBezTo>
                    <a:pt x="208" y="710"/>
                    <a:pt x="198" y="708"/>
                    <a:pt x="189" y="704"/>
                  </a:cubicBezTo>
                  <a:cubicBezTo>
                    <a:pt x="159" y="693"/>
                    <a:pt x="134" y="676"/>
                    <a:pt x="114" y="649"/>
                  </a:cubicBezTo>
                  <a:cubicBezTo>
                    <a:pt x="96" y="623"/>
                    <a:pt x="72" y="602"/>
                    <a:pt x="50" y="580"/>
                  </a:cubicBezTo>
                  <a:cubicBezTo>
                    <a:pt x="33" y="563"/>
                    <a:pt x="23" y="544"/>
                    <a:pt x="22" y="520"/>
                  </a:cubicBezTo>
                  <a:cubicBezTo>
                    <a:pt x="22" y="496"/>
                    <a:pt x="39" y="481"/>
                    <a:pt x="63" y="487"/>
                  </a:cubicBezTo>
                  <a:cubicBezTo>
                    <a:pt x="79" y="492"/>
                    <a:pt x="95" y="500"/>
                    <a:pt x="109" y="509"/>
                  </a:cubicBezTo>
                  <a:cubicBezTo>
                    <a:pt x="145" y="534"/>
                    <a:pt x="180" y="560"/>
                    <a:pt x="216" y="585"/>
                  </a:cubicBezTo>
                  <a:cubicBezTo>
                    <a:pt x="226" y="591"/>
                    <a:pt x="239" y="592"/>
                    <a:pt x="251" y="595"/>
                  </a:cubicBezTo>
                  <a:cubicBezTo>
                    <a:pt x="251" y="582"/>
                    <a:pt x="254" y="568"/>
                    <a:pt x="250" y="556"/>
                  </a:cubicBezTo>
                  <a:cubicBezTo>
                    <a:pt x="243" y="532"/>
                    <a:pt x="232" y="509"/>
                    <a:pt x="221" y="487"/>
                  </a:cubicBezTo>
                  <a:cubicBezTo>
                    <a:pt x="156" y="361"/>
                    <a:pt x="89" y="236"/>
                    <a:pt x="24" y="109"/>
                  </a:cubicBezTo>
                  <a:cubicBezTo>
                    <a:pt x="13" y="87"/>
                    <a:pt x="7" y="61"/>
                    <a:pt x="4" y="36"/>
                  </a:cubicBezTo>
                  <a:cubicBezTo>
                    <a:pt x="0" y="11"/>
                    <a:pt x="17" y="0"/>
                    <a:pt x="42" y="8"/>
                  </a:cubicBezTo>
                  <a:cubicBezTo>
                    <a:pt x="67" y="16"/>
                    <a:pt x="85" y="34"/>
                    <a:pt x="99" y="56"/>
                  </a:cubicBezTo>
                  <a:cubicBezTo>
                    <a:pt x="141" y="121"/>
                    <a:pt x="182" y="186"/>
                    <a:pt x="223" y="251"/>
                  </a:cubicBezTo>
                  <a:cubicBezTo>
                    <a:pt x="234" y="269"/>
                    <a:pt x="246" y="285"/>
                    <a:pt x="258" y="302"/>
                  </a:cubicBezTo>
                  <a:cubicBezTo>
                    <a:pt x="307" y="242"/>
                    <a:pt x="327" y="237"/>
                    <a:pt x="383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81">
              <a:extLst>
                <a:ext uri="{FF2B5EF4-FFF2-40B4-BE49-F238E27FC236}">
                  <a16:creationId xmlns:a16="http://schemas.microsoft.com/office/drawing/2014/main" id="{256748CA-7BB8-3E07-2DD0-30C6A2B2F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802" y="5330090"/>
              <a:ext cx="130984" cy="15338"/>
            </a:xfrm>
            <a:custGeom>
              <a:avLst/>
              <a:gdLst>
                <a:gd name="T0" fmla="*/ 373 w 741"/>
                <a:gd name="T1" fmla="*/ 86 h 87"/>
                <a:gd name="T2" fmla="*/ 56 w 741"/>
                <a:gd name="T3" fmla="*/ 86 h 87"/>
                <a:gd name="T4" fmla="*/ 13 w 741"/>
                <a:gd name="T5" fmla="*/ 30 h 87"/>
                <a:gd name="T6" fmla="*/ 42 w 741"/>
                <a:gd name="T7" fmla="*/ 5 h 87"/>
                <a:gd name="T8" fmla="*/ 71 w 741"/>
                <a:gd name="T9" fmla="*/ 1 h 87"/>
                <a:gd name="T10" fmla="*/ 682 w 741"/>
                <a:gd name="T11" fmla="*/ 2 h 87"/>
                <a:gd name="T12" fmla="*/ 708 w 741"/>
                <a:gd name="T13" fmla="*/ 4 h 87"/>
                <a:gd name="T14" fmla="*/ 740 w 741"/>
                <a:gd name="T15" fmla="*/ 46 h 87"/>
                <a:gd name="T16" fmla="*/ 704 w 741"/>
                <a:gd name="T17" fmla="*/ 86 h 87"/>
                <a:gd name="T18" fmla="*/ 681 w 741"/>
                <a:gd name="T19" fmla="*/ 86 h 87"/>
                <a:gd name="T20" fmla="*/ 373 w 741"/>
                <a:gd name="T21" fmla="*/ 86 h 87"/>
                <a:gd name="T22" fmla="*/ 373 w 741"/>
                <a:gd name="T23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1" h="87">
                  <a:moveTo>
                    <a:pt x="373" y="86"/>
                  </a:moveTo>
                  <a:cubicBezTo>
                    <a:pt x="268" y="86"/>
                    <a:pt x="162" y="87"/>
                    <a:pt x="56" y="86"/>
                  </a:cubicBezTo>
                  <a:cubicBezTo>
                    <a:pt x="21" y="86"/>
                    <a:pt x="0" y="59"/>
                    <a:pt x="13" y="30"/>
                  </a:cubicBezTo>
                  <a:cubicBezTo>
                    <a:pt x="18" y="19"/>
                    <a:pt x="31" y="11"/>
                    <a:pt x="42" y="5"/>
                  </a:cubicBezTo>
                  <a:cubicBezTo>
                    <a:pt x="50" y="0"/>
                    <a:pt x="61" y="1"/>
                    <a:pt x="71" y="1"/>
                  </a:cubicBezTo>
                  <a:cubicBezTo>
                    <a:pt x="275" y="1"/>
                    <a:pt x="478" y="1"/>
                    <a:pt x="682" y="2"/>
                  </a:cubicBezTo>
                  <a:cubicBezTo>
                    <a:pt x="690" y="2"/>
                    <a:pt x="699" y="2"/>
                    <a:pt x="708" y="4"/>
                  </a:cubicBezTo>
                  <a:cubicBezTo>
                    <a:pt x="727" y="8"/>
                    <a:pt x="741" y="27"/>
                    <a:pt x="740" y="46"/>
                  </a:cubicBezTo>
                  <a:cubicBezTo>
                    <a:pt x="739" y="66"/>
                    <a:pt x="723" y="83"/>
                    <a:pt x="704" y="86"/>
                  </a:cubicBezTo>
                  <a:cubicBezTo>
                    <a:pt x="696" y="87"/>
                    <a:pt x="689" y="86"/>
                    <a:pt x="681" y="86"/>
                  </a:cubicBezTo>
                  <a:cubicBezTo>
                    <a:pt x="579" y="87"/>
                    <a:pt x="476" y="86"/>
                    <a:pt x="373" y="86"/>
                  </a:cubicBezTo>
                  <a:cubicBezTo>
                    <a:pt x="373" y="86"/>
                    <a:pt x="373" y="86"/>
                    <a:pt x="37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82">
              <a:extLst>
                <a:ext uri="{FF2B5EF4-FFF2-40B4-BE49-F238E27FC236}">
                  <a16:creationId xmlns:a16="http://schemas.microsoft.com/office/drawing/2014/main" id="{27686756-294B-E60C-EE14-489CF54E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367" y="5361707"/>
              <a:ext cx="130043" cy="15526"/>
            </a:xfrm>
            <a:custGeom>
              <a:avLst/>
              <a:gdLst>
                <a:gd name="T0" fmla="*/ 369 w 736"/>
                <a:gd name="T1" fmla="*/ 0 h 88"/>
                <a:gd name="T2" fmla="*/ 682 w 736"/>
                <a:gd name="T3" fmla="*/ 0 h 88"/>
                <a:gd name="T4" fmla="*/ 729 w 736"/>
                <a:gd name="T5" fmla="*/ 27 h 88"/>
                <a:gd name="T6" fmla="*/ 722 w 736"/>
                <a:gd name="T7" fmla="*/ 70 h 88"/>
                <a:gd name="T8" fmla="*/ 680 w 736"/>
                <a:gd name="T9" fmla="*/ 84 h 88"/>
                <a:gd name="T10" fmla="*/ 616 w 736"/>
                <a:gd name="T11" fmla="*/ 84 h 88"/>
                <a:gd name="T12" fmla="*/ 597 w 736"/>
                <a:gd name="T13" fmla="*/ 86 h 88"/>
                <a:gd name="T14" fmla="*/ 60 w 736"/>
                <a:gd name="T15" fmla="*/ 86 h 88"/>
                <a:gd name="T16" fmla="*/ 41 w 736"/>
                <a:gd name="T17" fmla="*/ 84 h 88"/>
                <a:gd name="T18" fmla="*/ 2 w 736"/>
                <a:gd name="T19" fmla="*/ 40 h 88"/>
                <a:gd name="T20" fmla="*/ 48 w 736"/>
                <a:gd name="T21" fmla="*/ 1 h 88"/>
                <a:gd name="T22" fmla="*/ 283 w 736"/>
                <a:gd name="T23" fmla="*/ 0 h 88"/>
                <a:gd name="T24" fmla="*/ 369 w 736"/>
                <a:gd name="T25" fmla="*/ 0 h 88"/>
                <a:gd name="T26" fmla="*/ 369 w 736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6" h="88">
                  <a:moveTo>
                    <a:pt x="369" y="0"/>
                  </a:moveTo>
                  <a:cubicBezTo>
                    <a:pt x="473" y="0"/>
                    <a:pt x="578" y="1"/>
                    <a:pt x="682" y="0"/>
                  </a:cubicBezTo>
                  <a:cubicBezTo>
                    <a:pt x="703" y="0"/>
                    <a:pt x="721" y="7"/>
                    <a:pt x="729" y="27"/>
                  </a:cubicBezTo>
                  <a:cubicBezTo>
                    <a:pt x="736" y="42"/>
                    <a:pt x="733" y="58"/>
                    <a:pt x="722" y="70"/>
                  </a:cubicBezTo>
                  <a:cubicBezTo>
                    <a:pt x="711" y="83"/>
                    <a:pt x="695" y="88"/>
                    <a:pt x="680" y="84"/>
                  </a:cubicBezTo>
                  <a:cubicBezTo>
                    <a:pt x="658" y="78"/>
                    <a:pt x="637" y="76"/>
                    <a:pt x="616" y="84"/>
                  </a:cubicBezTo>
                  <a:cubicBezTo>
                    <a:pt x="610" y="86"/>
                    <a:pt x="603" y="86"/>
                    <a:pt x="597" y="86"/>
                  </a:cubicBezTo>
                  <a:cubicBezTo>
                    <a:pt x="418" y="86"/>
                    <a:pt x="239" y="86"/>
                    <a:pt x="60" y="86"/>
                  </a:cubicBezTo>
                  <a:cubicBezTo>
                    <a:pt x="53" y="86"/>
                    <a:pt x="47" y="86"/>
                    <a:pt x="41" y="84"/>
                  </a:cubicBezTo>
                  <a:cubicBezTo>
                    <a:pt x="16" y="80"/>
                    <a:pt x="0" y="62"/>
                    <a:pt x="2" y="40"/>
                  </a:cubicBezTo>
                  <a:cubicBezTo>
                    <a:pt x="3" y="17"/>
                    <a:pt x="21" y="1"/>
                    <a:pt x="48" y="1"/>
                  </a:cubicBezTo>
                  <a:cubicBezTo>
                    <a:pt x="126" y="0"/>
                    <a:pt x="204" y="0"/>
                    <a:pt x="283" y="0"/>
                  </a:cubicBezTo>
                  <a:cubicBezTo>
                    <a:pt x="311" y="0"/>
                    <a:pt x="340" y="0"/>
                    <a:pt x="369" y="0"/>
                  </a:cubicBezTo>
                  <a:cubicBezTo>
                    <a:pt x="369" y="0"/>
                    <a:pt x="369" y="0"/>
                    <a:pt x="3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83">
              <a:extLst>
                <a:ext uri="{FF2B5EF4-FFF2-40B4-BE49-F238E27FC236}">
                  <a16:creationId xmlns:a16="http://schemas.microsoft.com/office/drawing/2014/main" id="{2EE4E7D0-FB04-5158-7494-402A0EDE7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579" y="5393512"/>
              <a:ext cx="93627" cy="15244"/>
            </a:xfrm>
            <a:custGeom>
              <a:avLst/>
              <a:gdLst>
                <a:gd name="T0" fmla="*/ 530 w 530"/>
                <a:gd name="T1" fmla="*/ 86 h 86"/>
                <a:gd name="T2" fmla="*/ 300 w 530"/>
                <a:gd name="T3" fmla="*/ 86 h 86"/>
                <a:gd name="T4" fmla="*/ 59 w 530"/>
                <a:gd name="T5" fmla="*/ 86 h 86"/>
                <a:gd name="T6" fmla="*/ 18 w 530"/>
                <a:gd name="T7" fmla="*/ 22 h 86"/>
                <a:gd name="T8" fmla="*/ 64 w 530"/>
                <a:gd name="T9" fmla="*/ 0 h 86"/>
                <a:gd name="T10" fmla="*/ 230 w 530"/>
                <a:gd name="T11" fmla="*/ 1 h 86"/>
                <a:gd name="T12" fmla="*/ 488 w 530"/>
                <a:gd name="T13" fmla="*/ 0 h 86"/>
                <a:gd name="T14" fmla="*/ 509 w 530"/>
                <a:gd name="T15" fmla="*/ 17 h 86"/>
                <a:gd name="T16" fmla="*/ 530 w 530"/>
                <a:gd name="T1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0" h="86">
                  <a:moveTo>
                    <a:pt x="530" y="86"/>
                  </a:moveTo>
                  <a:cubicBezTo>
                    <a:pt x="452" y="86"/>
                    <a:pt x="376" y="86"/>
                    <a:pt x="300" y="86"/>
                  </a:cubicBezTo>
                  <a:cubicBezTo>
                    <a:pt x="219" y="86"/>
                    <a:pt x="139" y="86"/>
                    <a:pt x="59" y="86"/>
                  </a:cubicBezTo>
                  <a:cubicBezTo>
                    <a:pt x="22" y="85"/>
                    <a:pt x="0" y="52"/>
                    <a:pt x="18" y="22"/>
                  </a:cubicBezTo>
                  <a:cubicBezTo>
                    <a:pt x="28" y="5"/>
                    <a:pt x="45" y="1"/>
                    <a:pt x="64" y="0"/>
                  </a:cubicBezTo>
                  <a:cubicBezTo>
                    <a:pt x="120" y="0"/>
                    <a:pt x="175" y="1"/>
                    <a:pt x="230" y="1"/>
                  </a:cubicBezTo>
                  <a:cubicBezTo>
                    <a:pt x="316" y="1"/>
                    <a:pt x="402" y="1"/>
                    <a:pt x="488" y="0"/>
                  </a:cubicBezTo>
                  <a:cubicBezTo>
                    <a:pt x="501" y="0"/>
                    <a:pt x="506" y="4"/>
                    <a:pt x="509" y="17"/>
                  </a:cubicBezTo>
                  <a:cubicBezTo>
                    <a:pt x="514" y="40"/>
                    <a:pt x="522" y="62"/>
                    <a:pt x="530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4">
              <a:extLst>
                <a:ext uri="{FF2B5EF4-FFF2-40B4-BE49-F238E27FC236}">
                  <a16:creationId xmlns:a16="http://schemas.microsoft.com/office/drawing/2014/main" id="{F93D0613-AA46-8B6D-7952-7DD2BCD159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3260" y="5255471"/>
              <a:ext cx="54106" cy="57964"/>
            </a:xfrm>
            <a:custGeom>
              <a:avLst/>
              <a:gdLst>
                <a:gd name="T0" fmla="*/ 306 w 306"/>
                <a:gd name="T1" fmla="*/ 165 h 328"/>
                <a:gd name="T2" fmla="*/ 306 w 306"/>
                <a:gd name="T3" fmla="*/ 303 h 328"/>
                <a:gd name="T4" fmla="*/ 282 w 306"/>
                <a:gd name="T5" fmla="*/ 328 h 328"/>
                <a:gd name="T6" fmla="*/ 24 w 306"/>
                <a:gd name="T7" fmla="*/ 328 h 328"/>
                <a:gd name="T8" fmla="*/ 0 w 306"/>
                <a:gd name="T9" fmla="*/ 304 h 328"/>
                <a:gd name="T10" fmla="*/ 0 w 306"/>
                <a:gd name="T11" fmla="*/ 25 h 328"/>
                <a:gd name="T12" fmla="*/ 24 w 306"/>
                <a:gd name="T13" fmla="*/ 0 h 328"/>
                <a:gd name="T14" fmla="*/ 282 w 306"/>
                <a:gd name="T15" fmla="*/ 0 h 328"/>
                <a:gd name="T16" fmla="*/ 306 w 306"/>
                <a:gd name="T17" fmla="*/ 25 h 328"/>
                <a:gd name="T18" fmla="*/ 306 w 306"/>
                <a:gd name="T19" fmla="*/ 165 h 328"/>
                <a:gd name="T20" fmla="*/ 288 w 306"/>
                <a:gd name="T21" fmla="*/ 310 h 328"/>
                <a:gd name="T22" fmla="*/ 288 w 306"/>
                <a:gd name="T23" fmla="*/ 19 h 328"/>
                <a:gd name="T24" fmla="*/ 18 w 306"/>
                <a:gd name="T25" fmla="*/ 19 h 328"/>
                <a:gd name="T26" fmla="*/ 18 w 306"/>
                <a:gd name="T27" fmla="*/ 310 h 328"/>
                <a:gd name="T28" fmla="*/ 288 w 306"/>
                <a:gd name="T29" fmla="*/ 31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6" h="328">
                  <a:moveTo>
                    <a:pt x="306" y="165"/>
                  </a:moveTo>
                  <a:cubicBezTo>
                    <a:pt x="306" y="211"/>
                    <a:pt x="305" y="257"/>
                    <a:pt x="306" y="303"/>
                  </a:cubicBezTo>
                  <a:cubicBezTo>
                    <a:pt x="306" y="321"/>
                    <a:pt x="299" y="328"/>
                    <a:pt x="282" y="328"/>
                  </a:cubicBezTo>
                  <a:cubicBezTo>
                    <a:pt x="196" y="328"/>
                    <a:pt x="110" y="328"/>
                    <a:pt x="24" y="328"/>
                  </a:cubicBezTo>
                  <a:cubicBezTo>
                    <a:pt x="7" y="328"/>
                    <a:pt x="0" y="321"/>
                    <a:pt x="0" y="304"/>
                  </a:cubicBezTo>
                  <a:cubicBezTo>
                    <a:pt x="0" y="211"/>
                    <a:pt x="0" y="118"/>
                    <a:pt x="0" y="25"/>
                  </a:cubicBezTo>
                  <a:cubicBezTo>
                    <a:pt x="0" y="8"/>
                    <a:pt x="7" y="0"/>
                    <a:pt x="24" y="0"/>
                  </a:cubicBezTo>
                  <a:cubicBezTo>
                    <a:pt x="110" y="1"/>
                    <a:pt x="196" y="1"/>
                    <a:pt x="282" y="0"/>
                  </a:cubicBezTo>
                  <a:cubicBezTo>
                    <a:pt x="299" y="0"/>
                    <a:pt x="306" y="8"/>
                    <a:pt x="306" y="25"/>
                  </a:cubicBezTo>
                  <a:cubicBezTo>
                    <a:pt x="305" y="72"/>
                    <a:pt x="306" y="119"/>
                    <a:pt x="306" y="165"/>
                  </a:cubicBezTo>
                  <a:close/>
                  <a:moveTo>
                    <a:pt x="288" y="310"/>
                  </a:moveTo>
                  <a:cubicBezTo>
                    <a:pt x="288" y="212"/>
                    <a:pt x="288" y="116"/>
                    <a:pt x="288" y="19"/>
                  </a:cubicBezTo>
                  <a:cubicBezTo>
                    <a:pt x="197" y="19"/>
                    <a:pt x="107" y="19"/>
                    <a:pt x="18" y="19"/>
                  </a:cubicBezTo>
                  <a:cubicBezTo>
                    <a:pt x="18" y="117"/>
                    <a:pt x="18" y="213"/>
                    <a:pt x="18" y="310"/>
                  </a:cubicBezTo>
                  <a:cubicBezTo>
                    <a:pt x="108" y="310"/>
                    <a:pt x="198" y="310"/>
                    <a:pt x="288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85">
              <a:extLst>
                <a:ext uri="{FF2B5EF4-FFF2-40B4-BE49-F238E27FC236}">
                  <a16:creationId xmlns:a16="http://schemas.microsoft.com/office/drawing/2014/main" id="{6DEC1CA8-25AF-16A4-BCDE-D8F56ABDD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906" y="5261305"/>
              <a:ext cx="42814" cy="46296"/>
            </a:xfrm>
            <a:custGeom>
              <a:avLst/>
              <a:gdLst>
                <a:gd name="T0" fmla="*/ 0 w 242"/>
                <a:gd name="T1" fmla="*/ 0 h 262"/>
                <a:gd name="T2" fmla="*/ 242 w 242"/>
                <a:gd name="T3" fmla="*/ 0 h 262"/>
                <a:gd name="T4" fmla="*/ 242 w 242"/>
                <a:gd name="T5" fmla="*/ 262 h 262"/>
                <a:gd name="T6" fmla="*/ 0 w 242"/>
                <a:gd name="T7" fmla="*/ 262 h 262"/>
                <a:gd name="T8" fmla="*/ 0 w 242"/>
                <a:gd name="T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262">
                  <a:moveTo>
                    <a:pt x="0" y="0"/>
                  </a:moveTo>
                  <a:cubicBezTo>
                    <a:pt x="81" y="0"/>
                    <a:pt x="161" y="0"/>
                    <a:pt x="242" y="0"/>
                  </a:cubicBezTo>
                  <a:cubicBezTo>
                    <a:pt x="242" y="88"/>
                    <a:pt x="242" y="174"/>
                    <a:pt x="242" y="262"/>
                  </a:cubicBezTo>
                  <a:cubicBezTo>
                    <a:pt x="161" y="262"/>
                    <a:pt x="82" y="262"/>
                    <a:pt x="0" y="262"/>
                  </a:cubicBezTo>
                  <a:cubicBezTo>
                    <a:pt x="0" y="175"/>
                    <a:pt x="0" y="8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09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0387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039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177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5859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5712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2252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9296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AC9ECBA-945A-44C3-B169-05F162414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8A0A11-2049-4158-8E24-96E766A31B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B75E5-1FCF-49AC-B55D-B8CBFD3C99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4418" y="264610"/>
            <a:ext cx="4671729" cy="6894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8D7FE-2958-4F44-9196-8AB3A61ED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365D5-C909-4F3A-A2FB-5635EA587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4CB12C63-41DD-4F40-A518-626D08BB4A57}"/>
              </a:ext>
            </a:extLst>
          </p:cNvPr>
          <p:cNvSpPr/>
          <p:nvPr userDrawn="1"/>
        </p:nvSpPr>
        <p:spPr>
          <a:xfrm>
            <a:off x="0" y="0"/>
            <a:ext cx="3304674" cy="6858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pic>
        <p:nvPicPr>
          <p:cNvPr id="7" name="Picture 2" descr="Brillio">
            <a:extLst>
              <a:ext uri="{FF2B5EF4-FFF2-40B4-BE49-F238E27FC236}">
                <a16:creationId xmlns:a16="http://schemas.microsoft.com/office/drawing/2014/main" id="{0B5096C9-FA75-4549-A3BA-B88FFF5207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1797E85-ACA8-4BB0-A706-ADF29E94A9C8}"/>
              </a:ext>
            </a:extLst>
          </p:cNvPr>
          <p:cNvSpPr/>
          <p:nvPr userDrawn="1"/>
        </p:nvSpPr>
        <p:spPr>
          <a:xfrm>
            <a:off x="0" y="0"/>
            <a:ext cx="6529137" cy="6858000"/>
          </a:xfrm>
          <a:prstGeom prst="parallelogram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7BFD73-C4CC-4ECE-B208-3D3938769E8A}"/>
              </a:ext>
            </a:extLst>
          </p:cNvPr>
          <p:cNvSpPr/>
          <p:nvPr userDrawn="1"/>
        </p:nvSpPr>
        <p:spPr>
          <a:xfrm>
            <a:off x="5580063" y="1162564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0E490F-B1E0-4847-B20F-461987F5359E}"/>
              </a:ext>
            </a:extLst>
          </p:cNvPr>
          <p:cNvSpPr/>
          <p:nvPr userDrawn="1"/>
        </p:nvSpPr>
        <p:spPr>
          <a:xfrm>
            <a:off x="5296735" y="2378069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4A7CA4-8D68-452C-A793-CF072B9F7A87}"/>
              </a:ext>
            </a:extLst>
          </p:cNvPr>
          <p:cNvSpPr/>
          <p:nvPr userDrawn="1"/>
        </p:nvSpPr>
        <p:spPr>
          <a:xfrm>
            <a:off x="5012824" y="3593574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E4975B-21F4-4CD6-8B94-65C7DE635964}"/>
              </a:ext>
            </a:extLst>
          </p:cNvPr>
          <p:cNvSpPr/>
          <p:nvPr userDrawn="1"/>
        </p:nvSpPr>
        <p:spPr>
          <a:xfrm>
            <a:off x="4700025" y="4809079"/>
            <a:ext cx="1080000" cy="1080000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2280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a room&#10;&#10;Description automatically generated">
            <a:extLst>
              <a:ext uri="{FF2B5EF4-FFF2-40B4-BE49-F238E27FC236}">
                <a16:creationId xmlns:a16="http://schemas.microsoft.com/office/drawing/2014/main" id="{E16A4F6A-1A8D-46E4-8DA7-D30F6E02DF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8" y="-1"/>
            <a:ext cx="12233849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79E4D3-22F4-404C-AAAB-F658A4CD83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11770" y="-1"/>
            <a:ext cx="12233849" cy="6858001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3456D-1321-4DBE-8C07-8273C4F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65572-B9BF-4BA9-8137-7E479376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ACD54-0BF4-4467-9F45-7337F4E7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59E7956-3885-4003-AA09-90D9DE4670B5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DF74756-7076-4C9D-873B-19416C3CF16E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Brillio">
            <a:extLst>
              <a:ext uri="{FF2B5EF4-FFF2-40B4-BE49-F238E27FC236}">
                <a16:creationId xmlns:a16="http://schemas.microsoft.com/office/drawing/2014/main" id="{9B35DE09-2665-4C74-BC3C-B08A7D68BD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19B81-A20C-4F6C-9EBD-D528BACBB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36749" y="1668462"/>
            <a:ext cx="9416513" cy="4395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8146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om filled with people&#10;&#10;Description automatically generated">
            <a:extLst>
              <a:ext uri="{FF2B5EF4-FFF2-40B4-BE49-F238E27FC236}">
                <a16:creationId xmlns:a16="http://schemas.microsoft.com/office/drawing/2014/main" id="{873C51FE-BA44-4B9B-8A64-ADA0E5B3D5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49" y="0"/>
            <a:ext cx="12233849" cy="686806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1525C0-2461-4254-A1B4-DBF61F46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4F281-07B7-405A-9A57-7B8B8F13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61F4AF-1E20-4E43-8D7B-ED4E2B536F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1850" y="0"/>
            <a:ext cx="12233849" cy="68680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FB942-71A8-49F1-9090-2A500223E2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1683" y="3721300"/>
            <a:ext cx="7333880" cy="8981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Enter Section Header</a:t>
            </a:r>
            <a:endParaRPr lang="en-IN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F04030F-0023-446F-B446-4E0A424B00BD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" descr="Brillio">
            <a:extLst>
              <a:ext uri="{FF2B5EF4-FFF2-40B4-BE49-F238E27FC236}">
                <a16:creationId xmlns:a16="http://schemas.microsoft.com/office/drawing/2014/main" id="{D8532598-45E7-4A74-B677-E67FDCBE00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11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A07B68E0-1549-4311-A433-DC7FF64BAA00}"/>
              </a:ext>
            </a:extLst>
          </p:cNvPr>
          <p:cNvSpPr>
            <a:spLocks/>
          </p:cNvSpPr>
          <p:nvPr userDrawn="1"/>
        </p:nvSpPr>
        <p:spPr bwMode="auto">
          <a:xfrm>
            <a:off x="301310" y="4880519"/>
            <a:ext cx="7091821" cy="186787"/>
          </a:xfrm>
          <a:prstGeom prst="parallelogram">
            <a:avLst>
              <a:gd name="adj" fmla="val 30354"/>
            </a:avLst>
          </a:prstGeom>
          <a:gradFill flip="none" rotWithShape="1">
            <a:gsLst>
              <a:gs pos="51000">
                <a:srgbClr val="6ACD60"/>
              </a:gs>
              <a:gs pos="98000">
                <a:srgbClr val="29B984"/>
              </a:gs>
              <a:gs pos="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49AA888-617B-4F43-AF14-644AF66307E8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C8C70D5-C0B9-4AEA-B13D-58858838C615}"/>
              </a:ext>
            </a:extLst>
          </p:cNvPr>
          <p:cNvSpPr>
            <a:spLocks/>
          </p:cNvSpPr>
          <p:nvPr userDrawn="1"/>
        </p:nvSpPr>
        <p:spPr bwMode="auto">
          <a:xfrm>
            <a:off x="7451022" y="4880519"/>
            <a:ext cx="569659" cy="187200"/>
          </a:xfrm>
          <a:prstGeom prst="parallelogram">
            <a:avLst>
              <a:gd name="adj" fmla="val 30354"/>
            </a:avLst>
          </a:prstGeom>
          <a:gradFill flip="none" rotWithShape="1">
            <a:gsLst>
              <a:gs pos="51000">
                <a:srgbClr val="6ACD60"/>
              </a:gs>
              <a:gs pos="98000">
                <a:srgbClr val="29B984"/>
              </a:gs>
              <a:gs pos="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5DC3CDE-0D95-4203-8791-1B8AEFF9E5B3}"/>
              </a:ext>
            </a:extLst>
          </p:cNvPr>
          <p:cNvSpPr>
            <a:spLocks/>
          </p:cNvSpPr>
          <p:nvPr userDrawn="1"/>
        </p:nvSpPr>
        <p:spPr bwMode="auto">
          <a:xfrm>
            <a:off x="8113870" y="4880519"/>
            <a:ext cx="569659" cy="187200"/>
          </a:xfrm>
          <a:prstGeom prst="parallelogram">
            <a:avLst>
              <a:gd name="adj" fmla="val 30354"/>
            </a:avLst>
          </a:prstGeom>
          <a:gradFill flip="none" rotWithShape="1">
            <a:gsLst>
              <a:gs pos="51000">
                <a:srgbClr val="6ACD60"/>
              </a:gs>
              <a:gs pos="98000">
                <a:srgbClr val="29B984"/>
              </a:gs>
              <a:gs pos="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986C48A-C926-47D3-B77E-BCF5B4CEB2F3}"/>
              </a:ext>
            </a:extLst>
          </p:cNvPr>
          <p:cNvSpPr>
            <a:spLocks/>
          </p:cNvSpPr>
          <p:nvPr userDrawn="1"/>
        </p:nvSpPr>
        <p:spPr bwMode="auto">
          <a:xfrm>
            <a:off x="8789502" y="4880519"/>
            <a:ext cx="569659" cy="187200"/>
          </a:xfrm>
          <a:prstGeom prst="parallelogram">
            <a:avLst>
              <a:gd name="adj" fmla="val 30354"/>
            </a:avLst>
          </a:prstGeom>
          <a:gradFill flip="none" rotWithShape="1">
            <a:gsLst>
              <a:gs pos="51000">
                <a:srgbClr val="6ACD60"/>
              </a:gs>
              <a:gs pos="98000">
                <a:srgbClr val="29B984"/>
              </a:gs>
              <a:gs pos="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>
                <a:solidFill>
                  <a:schemeClr val="lt1"/>
                </a:solidFill>
              </a:rPr>
              <a:t> </a:t>
            </a:r>
          </a:p>
        </p:txBody>
      </p:sp>
      <p:pic>
        <p:nvPicPr>
          <p:cNvPr id="14" name="Picture 2" descr="Brillio">
            <a:extLst>
              <a:ext uri="{FF2B5EF4-FFF2-40B4-BE49-F238E27FC236}">
                <a16:creationId xmlns:a16="http://schemas.microsoft.com/office/drawing/2014/main" id="{E100B4E4-211A-49A4-9D34-60ACE5CD73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9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467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C9983EA-3F45-4317-8BCA-5BF78BE2AE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79E4D3-22F4-404C-AAAB-F658A4CD83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9870" y="0"/>
            <a:ext cx="12233849" cy="68680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3456D-1321-4DBE-8C07-8273C4F3A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Image + Text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65572-B9BF-4BA9-8137-7E479376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ACD54-0BF4-4467-9F45-7337F4E7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59E7956-3885-4003-AA09-90D9DE4670B5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DF74756-7076-4C9D-873B-19416C3CF16E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Brillio">
            <a:extLst>
              <a:ext uri="{FF2B5EF4-FFF2-40B4-BE49-F238E27FC236}">
                <a16:creationId xmlns:a16="http://schemas.microsoft.com/office/drawing/2014/main" id="{9B35DE09-2665-4C74-BC3C-B08A7D68BD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F19B81-A20C-4F6C-9EBD-D528BACBB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1200" y="1668462"/>
            <a:ext cx="5562062" cy="43954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F36C40-CC67-43E2-827C-D19995C783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05192" y="1668462"/>
            <a:ext cx="3714577" cy="4395454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145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 &amp;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26DC14FC-EFC0-4537-BE1C-CAA4FD7554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41" b="11218"/>
          <a:stretch/>
        </p:blipFill>
        <p:spPr>
          <a:xfrm>
            <a:off x="8021" y="0"/>
            <a:ext cx="12175958" cy="68560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79E4D3-22F4-404C-AAAB-F658A4CD83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9870" y="0"/>
            <a:ext cx="12233849" cy="68680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3456D-1321-4DBE-8C07-8273C4F3A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For Charts and Graphic Illustrations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65572-B9BF-4BA9-8137-7E479376A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ACD54-0BF4-4467-9F45-7337F4E7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59E7956-3885-4003-AA09-90D9DE4670B5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DF74756-7076-4C9D-873B-19416C3CF16E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Brillio">
            <a:extLst>
              <a:ext uri="{FF2B5EF4-FFF2-40B4-BE49-F238E27FC236}">
                <a16:creationId xmlns:a16="http://schemas.microsoft.com/office/drawing/2014/main" id="{9B35DE09-2665-4C74-BC3C-B08A7D68BD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D69D7AF9-1208-4EE5-BFBE-E9DA1889747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937287" y="1732547"/>
            <a:ext cx="9384417" cy="4039705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6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54CF-797B-470E-938C-8BA1F949A183}" type="datetimeFigureOut">
              <a:rPr lang="en-IN" smtClean="0"/>
              <a:t>04-04-2023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9CE5C-8373-4A29-BC8E-7B73512827C0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A6EA-3F0A-4E9E-9FED-E961915901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1647A2-C5EC-4FB6-B818-6179A1B7B3AE}"/>
              </a:ext>
            </a:extLst>
          </p:cNvPr>
          <p:cNvSpPr/>
          <p:nvPr userDrawn="1"/>
        </p:nvSpPr>
        <p:spPr>
          <a:xfrm>
            <a:off x="-1" y="-3"/>
            <a:ext cx="12191999" cy="6858001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0800" tIns="25400" rIns="50800" bIns="25400" rtlCol="0" anchor="ctr"/>
          <a:lstStyle/>
          <a:p>
            <a:pPr algn="ctr" defTabSz="362848">
              <a:defRPr/>
            </a:pPr>
            <a:endParaRPr lang="en-US" sz="1422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378CD29-0845-4BCB-AE4A-9B4189B4D3AB}"/>
              </a:ext>
            </a:extLst>
          </p:cNvPr>
          <p:cNvSpPr/>
          <p:nvPr userDrawn="1"/>
        </p:nvSpPr>
        <p:spPr>
          <a:xfrm>
            <a:off x="-1916299" y="0"/>
            <a:ext cx="8837365" cy="6858002"/>
          </a:xfrm>
          <a:prstGeom prst="parallelogram">
            <a:avLst/>
          </a:prstGeom>
          <a:gradFill flip="none" rotWithShape="1">
            <a:gsLst>
              <a:gs pos="100000">
                <a:srgbClr val="29B984"/>
              </a:gs>
              <a:gs pos="0">
                <a:srgbClr val="29B984"/>
              </a:gs>
              <a:gs pos="0">
                <a:srgbClr val="AAE132">
                  <a:alpha val="92941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331F4-C9CE-4938-8882-F6DA74417DDB}"/>
              </a:ext>
            </a:extLst>
          </p:cNvPr>
          <p:cNvSpPr txBox="1"/>
          <p:nvPr userDrawn="1"/>
        </p:nvSpPr>
        <p:spPr>
          <a:xfrm>
            <a:off x="4259530" y="6442636"/>
            <a:ext cx="3788898" cy="2358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09570">
              <a:defRPr/>
            </a:pPr>
            <a:r>
              <a:rPr lang="en-IN" sz="93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2020 BRILLIO TECHNOLOGIES</a:t>
            </a:r>
          </a:p>
        </p:txBody>
      </p:sp>
      <p:pic>
        <p:nvPicPr>
          <p:cNvPr id="10" name="Picture 2" descr="Brillio">
            <a:extLst>
              <a:ext uri="{FF2B5EF4-FFF2-40B4-BE49-F238E27FC236}">
                <a16:creationId xmlns:a16="http://schemas.microsoft.com/office/drawing/2014/main" id="{94FC76F4-8803-4B4F-AB4D-8047AEA25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11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FE0A91-46EB-447F-A7A8-0CD2DF40F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8625" y="4877238"/>
            <a:ext cx="3021013" cy="1108075"/>
          </a:xfrm>
        </p:spPr>
        <p:txBody>
          <a:bodyPr>
            <a:normAutofit/>
          </a:bodyPr>
          <a:lstStyle>
            <a:lvl1pPr>
              <a:defRPr sz="1800"/>
            </a:lvl1pPr>
            <a:lvl2pPr marL="457200" indent="0">
              <a:buNone/>
              <a:defRPr/>
            </a:lvl2pPr>
            <a:lvl3pPr algn="l">
              <a:defRPr/>
            </a:lvl3pPr>
          </a:lstStyle>
          <a:p>
            <a:r>
              <a:rPr lang="en-US" dirty="0">
                <a:latin typeface="Open Sans" panose="020B0606030504020204"/>
              </a:rPr>
              <a:t>&lt;Name, Email ID, Phone&gt;</a:t>
            </a:r>
          </a:p>
          <a:p>
            <a:r>
              <a:rPr lang="en-US" dirty="0">
                <a:latin typeface="Open Sans" panose="020B0606030504020204"/>
              </a:rPr>
              <a:t>&lt;Email ID&gt;</a:t>
            </a:r>
          </a:p>
          <a:p>
            <a:r>
              <a:rPr lang="en-US" dirty="0">
                <a:latin typeface="Open Sans" panose="020B0606030504020204"/>
              </a:rPr>
              <a:t>&lt;Phone #&gt;</a:t>
            </a:r>
          </a:p>
        </p:txBody>
      </p:sp>
    </p:spTree>
    <p:extLst>
      <p:ext uri="{BB962C8B-B14F-4D97-AF65-F5344CB8AC3E}">
        <p14:creationId xmlns:p14="http://schemas.microsoft.com/office/powerpoint/2010/main" val="3527111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&amp; Mess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744351AB-1AA2-49E0-8757-875245F77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98" y="0"/>
            <a:ext cx="1223384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53D865-F525-4D19-BA43-D6FD833715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49870" y="-3345"/>
            <a:ext cx="12233849" cy="68680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9C82C-3F29-4401-8A22-A845381B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5ED3D856-D5D5-4780-B780-252D1EF471C5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Brillio">
            <a:extLst>
              <a:ext uri="{FF2B5EF4-FFF2-40B4-BE49-F238E27FC236}">
                <a16:creationId xmlns:a16="http://schemas.microsoft.com/office/drawing/2014/main" id="{D92DCB26-2EC5-4C46-A028-6B4A1AA41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58E90F-36B1-4876-8C2C-528FFA724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DFDA3C4-2F6B-4AC0-80F8-06E5E5C8D0D0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A5A7E-CEC1-4DBA-BBCB-109983E38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9746" y="2786360"/>
            <a:ext cx="6534686" cy="128336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Quotes / Testimonials / Main Message</a:t>
            </a:r>
            <a:endParaRPr lang="en-IN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48ACE47-164E-42E5-8D2A-8324A38AE5BB}"/>
              </a:ext>
            </a:extLst>
          </p:cNvPr>
          <p:cNvSpPr>
            <a:spLocks/>
          </p:cNvSpPr>
          <p:nvPr userDrawn="1"/>
        </p:nvSpPr>
        <p:spPr bwMode="auto">
          <a:xfrm>
            <a:off x="970547" y="1430801"/>
            <a:ext cx="10291011" cy="4424567"/>
          </a:xfrm>
          <a:prstGeom prst="parallelogram">
            <a:avLst>
              <a:gd name="adj" fmla="val 30907"/>
            </a:avLst>
          </a:prstGeom>
          <a:noFill/>
          <a:ln w="34925">
            <a:gradFill flip="none" rotWithShape="1">
              <a:gsLst>
                <a:gs pos="0">
                  <a:srgbClr val="30BB80"/>
                </a:gs>
                <a:gs pos="59000">
                  <a:srgbClr val="5DC967"/>
                </a:gs>
                <a:gs pos="100000">
                  <a:srgbClr val="9CDD4F"/>
                </a:gs>
              </a:gsLst>
              <a:lin ang="108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E0A2F1-68D2-4605-8EF0-622AE2EC2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5614737" y="1430801"/>
            <a:ext cx="1522479" cy="0"/>
          </a:xfrm>
          <a:prstGeom prst="line">
            <a:avLst/>
          </a:prstGeom>
          <a:ln w="38100">
            <a:solidFill>
              <a:srgbClr val="EBEB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Open quotation mark">
            <a:extLst>
              <a:ext uri="{FF2B5EF4-FFF2-40B4-BE49-F238E27FC236}">
                <a16:creationId xmlns:a16="http://schemas.microsoft.com/office/drawing/2014/main" id="{A1C2FA26-C634-48D0-AA59-898D63FB1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89456" y="523199"/>
            <a:ext cx="1655265" cy="16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44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B2D2-7BFE-4662-BBC4-C17CD15A6B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7366" y="462088"/>
            <a:ext cx="8595585" cy="6894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boxes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A9AB7-E6ED-46E1-8A1E-23AF5125B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0DCBE-AE9C-4172-9E90-4B2ADDCE5FE1}"/>
              </a:ext>
            </a:extLst>
          </p:cNvPr>
          <p:cNvSpPr/>
          <p:nvPr userDrawn="1"/>
        </p:nvSpPr>
        <p:spPr>
          <a:xfrm>
            <a:off x="1696583" y="2566733"/>
            <a:ext cx="2594264" cy="2630905"/>
          </a:xfrm>
          <a:prstGeom prst="rect">
            <a:avLst/>
          </a:prstGeom>
          <a:noFill/>
          <a:ln w="34925">
            <a:gradFill flip="none" rotWithShape="1">
              <a:gsLst>
                <a:gs pos="0">
                  <a:srgbClr val="30BB80"/>
                </a:gs>
                <a:gs pos="59000">
                  <a:srgbClr val="5DC967"/>
                </a:gs>
                <a:gs pos="100000">
                  <a:srgbClr val="9CDD4F"/>
                </a:gs>
              </a:gsLst>
              <a:lin ang="108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20417-3A8B-4AF1-A847-B44884FAAD67}"/>
              </a:ext>
            </a:extLst>
          </p:cNvPr>
          <p:cNvSpPr/>
          <p:nvPr userDrawn="1"/>
        </p:nvSpPr>
        <p:spPr>
          <a:xfrm>
            <a:off x="5068507" y="2566733"/>
            <a:ext cx="2594264" cy="2630905"/>
          </a:xfrm>
          <a:prstGeom prst="rect">
            <a:avLst/>
          </a:prstGeom>
          <a:noFill/>
          <a:ln w="34925">
            <a:gradFill flip="none" rotWithShape="1">
              <a:gsLst>
                <a:gs pos="0">
                  <a:srgbClr val="30BB80"/>
                </a:gs>
                <a:gs pos="59000">
                  <a:srgbClr val="5DC967"/>
                </a:gs>
                <a:gs pos="100000">
                  <a:srgbClr val="9CDD4F"/>
                </a:gs>
              </a:gsLst>
              <a:lin ang="108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28D605-52C5-4A5A-BECB-AA6F7CB04FFF}"/>
              </a:ext>
            </a:extLst>
          </p:cNvPr>
          <p:cNvSpPr/>
          <p:nvPr userDrawn="1"/>
        </p:nvSpPr>
        <p:spPr>
          <a:xfrm>
            <a:off x="8440431" y="2566734"/>
            <a:ext cx="2594264" cy="2630905"/>
          </a:xfrm>
          <a:prstGeom prst="rect">
            <a:avLst/>
          </a:prstGeom>
          <a:noFill/>
          <a:ln w="34925">
            <a:gradFill flip="none" rotWithShape="1">
              <a:gsLst>
                <a:gs pos="0">
                  <a:srgbClr val="30BB80"/>
                </a:gs>
                <a:gs pos="59000">
                  <a:srgbClr val="5DC967"/>
                </a:gs>
                <a:gs pos="100000">
                  <a:srgbClr val="9CDD4F"/>
                </a:gs>
              </a:gsLst>
              <a:lin ang="108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3CEEC57-8633-4815-BE5E-43153B725511}"/>
              </a:ext>
            </a:extLst>
          </p:cNvPr>
          <p:cNvSpPr/>
          <p:nvPr userDrawn="1"/>
        </p:nvSpPr>
        <p:spPr>
          <a:xfrm rot="10800000">
            <a:off x="-32096" y="0"/>
            <a:ext cx="1937287" cy="626132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51000">
                <a:srgbClr val="6ACD60"/>
              </a:gs>
              <a:gs pos="0">
                <a:srgbClr val="29B984"/>
              </a:gs>
              <a:gs pos="100000">
                <a:srgbClr val="AAE13C">
                  <a:alpha val="93333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2" descr="Brillio">
            <a:extLst>
              <a:ext uri="{FF2B5EF4-FFF2-40B4-BE49-F238E27FC236}">
                <a16:creationId xmlns:a16="http://schemas.microsoft.com/office/drawing/2014/main" id="{B2F3E296-9A06-4844-91C2-57EEC6237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323" y="264610"/>
            <a:ext cx="940372" cy="39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48F81DA-2470-4F8A-BF80-34D611575E28}"/>
              </a:ext>
            </a:extLst>
          </p:cNvPr>
          <p:cNvSpPr/>
          <p:nvPr userDrawn="1"/>
        </p:nvSpPr>
        <p:spPr>
          <a:xfrm>
            <a:off x="11107710" y="3282847"/>
            <a:ext cx="1084289" cy="3575153"/>
          </a:xfrm>
          <a:prstGeom prst="triangle">
            <a:avLst>
              <a:gd name="adj" fmla="val 100000"/>
            </a:avLst>
          </a:prstGeom>
          <a:solidFill>
            <a:srgbClr val="18B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5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320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0039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71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479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4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0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558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7AF7C-131F-4F3D-8640-674317C731D3}" type="datetimeFigureOut">
              <a:rPr lang="en-IN" smtClean="0"/>
              <a:t>04-04-2023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© 2020 BRILLIO TECHNOLOGIES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CD160F2-DA49-4E80-8F64-F6385B52DAB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11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664" r:id="rId23"/>
    <p:sldLayoutId id="2147483669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078AB-247A-4744-AD82-C9186DCB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Loan Default Prediction</a:t>
            </a:r>
            <a:endParaRPr lang="en-IN" sz="60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B2D098-99A8-45E4-85D2-4A74AEAF58CC}"/>
              </a:ext>
            </a:extLst>
          </p:cNvPr>
          <p:cNvSpPr txBox="1"/>
          <p:nvPr/>
        </p:nvSpPr>
        <p:spPr>
          <a:xfrm>
            <a:off x="4548104" y="3962088"/>
            <a:ext cx="6112077" cy="118610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IN">
                <a:solidFill>
                  <a:srgbClr val="FFFFFF">
                    <a:alpha val="70000"/>
                  </a:srgbClr>
                </a:solidFill>
              </a:rPr>
              <a:t>Presented by:</a:t>
            </a:r>
          </a:p>
          <a:p>
            <a:pPr lvl="1">
              <a:spcAft>
                <a:spcPts val="600"/>
              </a:spcAft>
            </a:pPr>
            <a:r>
              <a:rPr lang="en-IN">
                <a:solidFill>
                  <a:srgbClr val="FFFFFF">
                    <a:alpha val="70000"/>
                  </a:srgbClr>
                </a:solidFill>
              </a:rPr>
              <a:t>Ravi Kumbar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46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Dropping irrelevant Columns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found </a:t>
            </a:r>
            <a:r>
              <a:rPr lang="en-US" sz="2000" b="1" i="1" dirty="0"/>
              <a:t>duplicate rows </a:t>
            </a:r>
            <a:r>
              <a:rPr lang="en-US" sz="2000" dirty="0"/>
              <a:t>for “</a:t>
            </a:r>
            <a:r>
              <a:rPr lang="en-US" sz="2000" dirty="0" err="1"/>
              <a:t>Loan_ID</a:t>
            </a:r>
            <a:r>
              <a:rPr lang="en-US" sz="2000" dirty="0"/>
              <a:t>” &amp; “</a:t>
            </a:r>
            <a:r>
              <a:rPr lang="en-US" sz="2000" dirty="0" err="1"/>
              <a:t>Customer_ID</a:t>
            </a:r>
            <a:r>
              <a:rPr lang="en-US" sz="2000" dirty="0"/>
              <a:t>” level and hence we kept unique rows at this level</a:t>
            </a:r>
          </a:p>
          <a:p>
            <a:r>
              <a:rPr lang="en-US" sz="2000" dirty="0"/>
              <a:t>Column’s “</a:t>
            </a:r>
            <a:r>
              <a:rPr lang="en-US" sz="2000" b="1" i="1" dirty="0"/>
              <a:t>Loan ID</a:t>
            </a:r>
            <a:r>
              <a:rPr lang="en-US" sz="2000" dirty="0"/>
              <a:t>” and “</a:t>
            </a:r>
            <a:r>
              <a:rPr lang="en-US" sz="2000" b="1" i="1" dirty="0"/>
              <a:t>Customer ID</a:t>
            </a:r>
            <a:r>
              <a:rPr lang="en-US" sz="2000" dirty="0"/>
              <a:t>” is dropped as they do not play any role further in prediction</a:t>
            </a:r>
          </a:p>
          <a:p>
            <a:r>
              <a:rPr lang="en-US" sz="2000" dirty="0"/>
              <a:t>Column “</a:t>
            </a:r>
            <a:r>
              <a:rPr lang="en-US" sz="2000" b="1" i="1" dirty="0"/>
              <a:t>Month since last delinquent</a:t>
            </a:r>
            <a:r>
              <a:rPr lang="en-US" sz="2000" dirty="0"/>
              <a:t>” is dropped , as </a:t>
            </a:r>
            <a:r>
              <a:rPr lang="en-US" sz="2000" b="1" i="1" dirty="0"/>
              <a:t>more than 50%</a:t>
            </a:r>
            <a:r>
              <a:rPr lang="en-US" sz="2000" dirty="0"/>
              <a:t> of the data is missing in it</a:t>
            </a:r>
            <a:endParaRPr lang="en-IN" sz="2200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39E2F42-DA4F-4F5E-8839-1A21D7096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>
            <a:fillRect/>
          </a:stretch>
        </p:blipFill>
        <p:spPr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F29986-4108-45B5-B0E2-AAA4247099DE}"/>
              </a:ext>
            </a:extLst>
          </p:cNvPr>
          <p:cNvSpPr/>
          <p:nvPr/>
        </p:nvSpPr>
        <p:spPr>
          <a:xfrm>
            <a:off x="1950001" y="1693679"/>
            <a:ext cx="3615911" cy="479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6D0F64-FEE7-4E52-BBCD-0854E4D57C96}"/>
              </a:ext>
            </a:extLst>
          </p:cNvPr>
          <p:cNvSpPr/>
          <p:nvPr/>
        </p:nvSpPr>
        <p:spPr>
          <a:xfrm>
            <a:off x="1936750" y="4218217"/>
            <a:ext cx="3615911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9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“Null/Missing” values Identification &amp; Treatment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Identified </a:t>
            </a:r>
            <a:r>
              <a:rPr lang="en-US" sz="2000" b="1" i="1" dirty="0"/>
              <a:t>7 columns</a:t>
            </a:r>
            <a:r>
              <a:rPr lang="en-US" sz="2000" dirty="0"/>
              <a:t> with missing values</a:t>
            </a:r>
          </a:p>
          <a:p>
            <a:r>
              <a:rPr lang="en-US" sz="2000" dirty="0"/>
              <a:t>For columns with </a:t>
            </a:r>
            <a:r>
              <a:rPr lang="en-US" sz="2000" b="1" i="1" dirty="0"/>
              <a:t>least missing values </a:t>
            </a:r>
            <a:r>
              <a:rPr lang="en-US" sz="2000" dirty="0"/>
              <a:t>we imputed null’s with (</a:t>
            </a:r>
            <a:r>
              <a:rPr lang="en-US" sz="2000" b="1" i="1" dirty="0"/>
              <a:t>Mode</a:t>
            </a:r>
            <a:r>
              <a:rPr lang="en-US" sz="2000" dirty="0"/>
              <a:t>)</a:t>
            </a:r>
          </a:p>
          <a:p>
            <a:pPr lvl="1"/>
            <a:r>
              <a:rPr lang="en-US" sz="1800" dirty="0"/>
              <a:t>Maximum Open Credit</a:t>
            </a:r>
          </a:p>
          <a:p>
            <a:pPr lvl="1"/>
            <a:r>
              <a:rPr lang="en-US" sz="1800" dirty="0"/>
              <a:t>Bankruptcies</a:t>
            </a:r>
          </a:p>
          <a:p>
            <a:pPr lvl="1"/>
            <a:r>
              <a:rPr lang="en-US" sz="1800" dirty="0"/>
              <a:t>Tax Liens</a:t>
            </a:r>
          </a:p>
          <a:p>
            <a:pPr marL="0" indent="0">
              <a:buNone/>
            </a:pPr>
            <a:endParaRPr lang="en-IN" sz="2200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39E2F42-DA4F-4F5E-8839-1A21D7096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>
            <a:fillRect/>
          </a:stretch>
        </p:blipFill>
        <p:spPr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3154A1-D7DA-4445-9CF2-9251371A57F2}"/>
              </a:ext>
            </a:extLst>
          </p:cNvPr>
          <p:cNvSpPr/>
          <p:nvPr/>
        </p:nvSpPr>
        <p:spPr>
          <a:xfrm>
            <a:off x="1936750" y="5059730"/>
            <a:ext cx="3615911" cy="612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0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Missing value treatment Continued….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columns with more missing values we plotted </a:t>
            </a:r>
            <a:r>
              <a:rPr lang="en-US" sz="2000" b="1" i="1" dirty="0"/>
              <a:t>histograms </a:t>
            </a:r>
            <a:r>
              <a:rPr lang="en-US" sz="2000" dirty="0"/>
              <a:t>and then treated missing values with </a:t>
            </a:r>
            <a:r>
              <a:rPr lang="en-US" sz="2000" b="1" i="1" dirty="0"/>
              <a:t>(Mean/Median/Mode)</a:t>
            </a:r>
          </a:p>
          <a:p>
            <a:endParaRPr lang="en-IN" sz="2200" dirty="0"/>
          </a:p>
        </p:txBody>
      </p:sp>
      <p:pic>
        <p:nvPicPr>
          <p:cNvPr id="6" name="Picture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39E2F42-DA4F-4F5E-8839-1A21D7096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t="24449" r="241" b="61985"/>
          <a:stretch/>
        </p:blipFill>
        <p:spPr>
          <a:xfrm>
            <a:off x="1936750" y="1895058"/>
            <a:ext cx="3714750" cy="596351"/>
          </a:xfr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149B0-0A93-4BBC-BC62-3391F8A34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02" y="3111963"/>
            <a:ext cx="9563100" cy="201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E5963-931C-46B3-A314-066EFA6B3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882270"/>
              </p:ext>
            </p:extLst>
          </p:nvPr>
        </p:nvGraphicFramePr>
        <p:xfrm>
          <a:off x="2350052" y="5265964"/>
          <a:ext cx="8128000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506427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38314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Imputation Method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1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Credit Score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36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Annual Income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02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Years in current Job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98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1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845888-EA6D-44FC-8322-423BFEE7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Outlier Detection &amp; Treatment</a:t>
            </a:r>
            <a:endParaRPr lang="en-IN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6708DB-5620-49AF-B2AC-0D7467AD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 t="46784" r="40231"/>
          <a:stretch/>
        </p:blipFill>
        <p:spPr>
          <a:xfrm>
            <a:off x="1071453" y="1004271"/>
            <a:ext cx="4776788" cy="159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microwave&#10;&#10;Description automatically generated">
            <a:extLst>
              <a:ext uri="{FF2B5EF4-FFF2-40B4-BE49-F238E27FC236}">
                <a16:creationId xmlns:a16="http://schemas.microsoft.com/office/drawing/2014/main" id="{B1BC28E2-1DDE-4FDF-957D-C7D4302D3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r="25628"/>
          <a:stretch/>
        </p:blipFill>
        <p:spPr>
          <a:xfrm>
            <a:off x="1071453" y="2880745"/>
            <a:ext cx="4776787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8D1723-148B-4A9D-BBCE-A46FEB370A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t="-3998" r="-220" b="-5034"/>
          <a:stretch/>
        </p:blipFill>
        <p:spPr>
          <a:xfrm>
            <a:off x="1071452" y="4566670"/>
            <a:ext cx="11046955" cy="2085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8EB8F10-85A3-4D7C-BBF6-F410D7768BFF}"/>
              </a:ext>
            </a:extLst>
          </p:cNvPr>
          <p:cNvSpPr txBox="1">
            <a:spLocks/>
          </p:cNvSpPr>
          <p:nvPr/>
        </p:nvSpPr>
        <p:spPr>
          <a:xfrm>
            <a:off x="6603208" y="1228592"/>
            <a:ext cx="4495800" cy="38227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Univariate &amp; Bivariate analysis using </a:t>
            </a:r>
            <a:r>
              <a:rPr lang="en-US" sz="2000" b="1" i="1" dirty="0"/>
              <a:t>Histograms, Boxplots and Scatter plots </a:t>
            </a:r>
            <a:r>
              <a:rPr lang="en-US" sz="2000" dirty="0"/>
              <a:t>were used to detect outliers </a:t>
            </a:r>
          </a:p>
          <a:p>
            <a:r>
              <a:rPr lang="en-US" sz="2000" dirty="0"/>
              <a:t>Variables with outliers were treated using </a:t>
            </a:r>
            <a:r>
              <a:rPr lang="en-US" sz="2000" b="1" i="1" dirty="0"/>
              <a:t>IQR/Percentile/KNN</a:t>
            </a:r>
            <a:endParaRPr lang="en-IN" sz="20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C071E-08D8-4C17-B4BE-4E1B71DB3BB8}"/>
              </a:ext>
            </a:extLst>
          </p:cNvPr>
          <p:cNvSpPr txBox="1"/>
          <p:nvPr/>
        </p:nvSpPr>
        <p:spPr>
          <a:xfrm rot="16200000">
            <a:off x="-142461" y="161840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Bi-variate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0F65F-169E-4F29-8DC3-33C76B11A436}"/>
              </a:ext>
            </a:extLst>
          </p:cNvPr>
          <p:cNvSpPr txBox="1"/>
          <p:nvPr/>
        </p:nvSpPr>
        <p:spPr>
          <a:xfrm rot="16200000">
            <a:off x="-1048890" y="4459181"/>
            <a:ext cx="382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Uni-variate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110517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C845888-EA6D-44FC-8322-423BFEE7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Distribution of variables before &amp; After Outlier treatment</a:t>
            </a:r>
            <a:endParaRPr lang="en-IN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8EB8F10-85A3-4D7C-BBF6-F410D7768BFF}"/>
              </a:ext>
            </a:extLst>
          </p:cNvPr>
          <p:cNvSpPr txBox="1">
            <a:spLocks/>
          </p:cNvSpPr>
          <p:nvPr/>
        </p:nvSpPr>
        <p:spPr>
          <a:xfrm>
            <a:off x="1533378" y="1563362"/>
            <a:ext cx="9607965" cy="18079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Univariate &amp; Bivariate analysis using </a:t>
            </a:r>
            <a:r>
              <a:rPr lang="en-US" sz="2000" b="1" i="1" dirty="0"/>
              <a:t>Histograms, Boxplots and Scatter plots </a:t>
            </a:r>
            <a:r>
              <a:rPr lang="en-US" sz="2000" dirty="0"/>
              <a:t>were used to detect outliers </a:t>
            </a:r>
          </a:p>
          <a:p>
            <a:r>
              <a:rPr lang="en-US" sz="2000" dirty="0"/>
              <a:t>Variables with outliers were treated using </a:t>
            </a:r>
            <a:r>
              <a:rPr lang="en-US" sz="2000" b="1" i="1" dirty="0"/>
              <a:t>IQR/Percentile/KNN</a:t>
            </a:r>
          </a:p>
          <a:p>
            <a:r>
              <a:rPr lang="en-US" sz="2000" dirty="0"/>
              <a:t>Shown below is an example of outlier treatment for variable </a:t>
            </a:r>
            <a:r>
              <a:rPr lang="en-US" sz="2000" b="1" i="1" dirty="0"/>
              <a:t>“Maximum Open Credit” </a:t>
            </a:r>
            <a:r>
              <a:rPr lang="en-US" sz="2000" dirty="0"/>
              <a:t>before and after (graph in the left &amp; right respectively)</a:t>
            </a:r>
            <a:endParaRPr lang="en-IN" sz="2000" dirty="0"/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6C6CF3F-0EB3-4C4C-AACA-170384482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543" y="3486695"/>
            <a:ext cx="3948332" cy="273421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93678B-AE46-47E9-BE01-71471AF1E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16" y="3515541"/>
            <a:ext cx="4533900" cy="267652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06FA31-991F-48E1-9C08-A75F6427C677}"/>
              </a:ext>
            </a:extLst>
          </p:cNvPr>
          <p:cNvSpPr txBox="1"/>
          <p:nvPr/>
        </p:nvSpPr>
        <p:spPr>
          <a:xfrm>
            <a:off x="2664605" y="622091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Before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C8286-D5BD-4682-99F5-2F824193A62F}"/>
              </a:ext>
            </a:extLst>
          </p:cNvPr>
          <p:cNvSpPr txBox="1"/>
          <p:nvPr/>
        </p:nvSpPr>
        <p:spPr>
          <a:xfrm>
            <a:off x="7639048" y="6220914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7750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Feature Reduction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3481" y="1668462"/>
            <a:ext cx="5562062" cy="4395454"/>
          </a:xfrm>
        </p:spPr>
        <p:txBody>
          <a:bodyPr>
            <a:normAutofit/>
          </a:bodyPr>
          <a:lstStyle/>
          <a:p>
            <a:r>
              <a:rPr lang="en-US" sz="2400" dirty="0"/>
              <a:t>Tested or Correlation between independent variables </a:t>
            </a:r>
          </a:p>
          <a:p>
            <a:r>
              <a:rPr lang="en-US" sz="2400" dirty="0"/>
              <a:t>Used </a:t>
            </a:r>
            <a:r>
              <a:rPr lang="en-US" sz="2400" b="1" i="1" dirty="0"/>
              <a:t>Pearson Correlation </a:t>
            </a:r>
            <a:r>
              <a:rPr lang="en-US" sz="2400" dirty="0"/>
              <a:t>to get </a:t>
            </a:r>
            <a:r>
              <a:rPr lang="en-US" sz="2400" dirty="0" err="1"/>
              <a:t>Corr</a:t>
            </a:r>
            <a:r>
              <a:rPr lang="en-US" sz="2400" dirty="0"/>
              <a:t>-Plot</a:t>
            </a:r>
          </a:p>
          <a:p>
            <a:r>
              <a:rPr lang="en-US" sz="2400" dirty="0"/>
              <a:t>Eliminated Variables that are highly Correlated(</a:t>
            </a:r>
            <a:r>
              <a:rPr lang="en-US" sz="2400" b="1" i="1" dirty="0"/>
              <a:t>0.75 and above</a:t>
            </a:r>
            <a:r>
              <a:rPr lang="en-US" sz="2400" dirty="0"/>
              <a:t>)</a:t>
            </a:r>
          </a:p>
          <a:p>
            <a:r>
              <a:rPr lang="en-US" sz="2400" dirty="0"/>
              <a:t>Also Eliminated variables with where more than 80% of the data are “0”</a:t>
            </a:r>
            <a:endParaRPr lang="en-US" sz="20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756626-66CA-4ECB-BD5C-CB051EFB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93" y="1343025"/>
            <a:ext cx="5029200" cy="4171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F90669-5D6A-44B1-B2DB-1C6ADE7BF902}"/>
              </a:ext>
            </a:extLst>
          </p:cNvPr>
          <p:cNvSpPr/>
          <p:nvPr/>
        </p:nvSpPr>
        <p:spPr>
          <a:xfrm>
            <a:off x="9263270" y="3273287"/>
            <a:ext cx="556592" cy="795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177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Scaling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3480" y="1668462"/>
            <a:ext cx="10270319" cy="2236788"/>
          </a:xfrm>
        </p:spPr>
        <p:txBody>
          <a:bodyPr>
            <a:normAutofit/>
          </a:bodyPr>
          <a:lstStyle/>
          <a:p>
            <a:r>
              <a:rPr lang="en-US" sz="2400" dirty="0"/>
              <a:t>As some of the Classification algorithms (like Logistic Regression/KNN, etc.)uses distance between 2 points to arrive at the predictions. </a:t>
            </a:r>
          </a:p>
          <a:p>
            <a:r>
              <a:rPr lang="en-US" sz="2400" dirty="0"/>
              <a:t>The high difference in values will impact the final output (predictions)</a:t>
            </a:r>
          </a:p>
          <a:p>
            <a:r>
              <a:rPr lang="en-US" sz="2400" dirty="0"/>
              <a:t>We used </a:t>
            </a:r>
            <a:r>
              <a:rPr lang="en-US" sz="2400" b="1" i="1" dirty="0"/>
              <a:t>Standard Scaler </a:t>
            </a:r>
            <a:r>
              <a:rPr lang="en-US" sz="2400" dirty="0"/>
              <a:t>to avoid the above issue in the data set before fitting the model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159B6A-E3B2-4E1A-8540-A82FEACF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3903663"/>
            <a:ext cx="9439275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39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Dummy Variables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3480" y="1668462"/>
            <a:ext cx="10270319" cy="1434129"/>
          </a:xfrm>
        </p:spPr>
        <p:txBody>
          <a:bodyPr>
            <a:normAutofit/>
          </a:bodyPr>
          <a:lstStyle/>
          <a:p>
            <a:r>
              <a:rPr lang="en-US" sz="2400" dirty="0"/>
              <a:t>For Categorical variables , we did </a:t>
            </a:r>
            <a:r>
              <a:rPr lang="en-US" sz="2400" b="1" i="1" dirty="0"/>
              <a:t>One-hot encoding </a:t>
            </a:r>
            <a:r>
              <a:rPr lang="en-US" sz="2400" dirty="0"/>
              <a:t>to create additional columns for each unique observation in each categorical variables.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07844-774C-46D8-AF28-5359ED5BD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3102591"/>
            <a:ext cx="9544050" cy="2933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745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19B815-A86F-44E3-968B-25AD80D7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Techniques to Balance Dataset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3480" y="1668462"/>
            <a:ext cx="10270319" cy="223678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Since the no. of </a:t>
            </a:r>
            <a:r>
              <a:rPr lang="en-US" sz="2400" b="1" i="1" dirty="0"/>
              <a:t>“Defaulters” </a:t>
            </a:r>
            <a:r>
              <a:rPr lang="en-US" sz="2400" dirty="0"/>
              <a:t>are only </a:t>
            </a:r>
            <a:r>
              <a:rPr lang="en-US" sz="2400" b="1" i="1" dirty="0"/>
              <a:t>22%</a:t>
            </a:r>
            <a:r>
              <a:rPr lang="en-US" sz="2400" dirty="0"/>
              <a:t> of the entire </a:t>
            </a:r>
            <a:r>
              <a:rPr lang="en-US" sz="2400" b="1" i="1" dirty="0"/>
              <a:t>training dataset</a:t>
            </a:r>
            <a:r>
              <a:rPr lang="en-US" sz="2400" dirty="0"/>
              <a:t>, we performed sampling techniques as mentioned below to balance the dataset before modeling</a:t>
            </a:r>
          </a:p>
          <a:p>
            <a:pPr lvl="1"/>
            <a:r>
              <a:rPr lang="en-US" sz="2000" dirty="0"/>
              <a:t>Under sampling </a:t>
            </a:r>
          </a:p>
          <a:p>
            <a:pPr lvl="1"/>
            <a:r>
              <a:rPr lang="en-US" sz="2000" dirty="0"/>
              <a:t>Over sampling</a:t>
            </a:r>
          </a:p>
          <a:p>
            <a:pPr lvl="1"/>
            <a:r>
              <a:rPr lang="en-US" sz="2000" dirty="0"/>
              <a:t>SMOTE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4483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799DE4-1491-4E9C-A43A-D9DD3783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90" y="1022110"/>
            <a:ext cx="3816630" cy="1814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D68E0-1641-440B-A95E-F47A8A071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204" y="980958"/>
            <a:ext cx="3963834" cy="18461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83F89-690E-4807-BE54-53C3D87C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173" y="4897646"/>
            <a:ext cx="3975654" cy="17659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24DB-E6A3-4FAB-8F9F-80576E903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090" y="2964326"/>
            <a:ext cx="3816630" cy="18060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24EF2-F989-4C90-979D-E54F11DCB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043" y="2944243"/>
            <a:ext cx="4000498" cy="18461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A6D531-0331-4508-A850-B280294F8F58}"/>
              </a:ext>
            </a:extLst>
          </p:cNvPr>
          <p:cNvSpPr txBox="1"/>
          <p:nvPr/>
        </p:nvSpPr>
        <p:spPr>
          <a:xfrm>
            <a:off x="344549" y="1714031"/>
            <a:ext cx="9121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C361F-5760-4F26-B4F1-B2C5CFC80D6F}"/>
              </a:ext>
            </a:extLst>
          </p:cNvPr>
          <p:cNvSpPr txBox="1"/>
          <p:nvPr/>
        </p:nvSpPr>
        <p:spPr>
          <a:xfrm>
            <a:off x="11134097" y="3592992"/>
            <a:ext cx="91212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XGBoost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FA0F20-02EC-4A26-AC7D-964A68624AD8}"/>
              </a:ext>
            </a:extLst>
          </p:cNvPr>
          <p:cNvSpPr txBox="1"/>
          <p:nvPr/>
        </p:nvSpPr>
        <p:spPr>
          <a:xfrm>
            <a:off x="11134097" y="1714031"/>
            <a:ext cx="91212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Decision Tree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A7557A-6AE2-4CA1-B9C6-FD5EEB1DFF50}"/>
              </a:ext>
            </a:extLst>
          </p:cNvPr>
          <p:cNvSpPr txBox="1"/>
          <p:nvPr/>
        </p:nvSpPr>
        <p:spPr>
          <a:xfrm>
            <a:off x="344549" y="3590329"/>
            <a:ext cx="91212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KNN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336E63-06FD-4D9C-9D6B-F20C39C44F57}"/>
              </a:ext>
            </a:extLst>
          </p:cNvPr>
          <p:cNvSpPr txBox="1"/>
          <p:nvPr/>
        </p:nvSpPr>
        <p:spPr>
          <a:xfrm>
            <a:off x="2447293" y="5642141"/>
            <a:ext cx="133309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Random Forest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6A1F5D-0CBE-4865-AFFC-5D5BF577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Model Output without 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12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461412-92E5-4460-8A56-C026DB1E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Our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1C0E3-ADCC-42B2-ADF9-87C347D53012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Understanding Problem Statement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Understanding Dataset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Exploration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Feature Engineering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Model Fitting and Prediction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Model Evaluation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Integration with Cloud &amp; Automation</a:t>
            </a:r>
          </a:p>
          <a:p>
            <a:pPr defTabSz="457200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Evaluating New Customer for Loan Approval/Rejection</a:t>
            </a:r>
          </a:p>
        </p:txBody>
      </p:sp>
    </p:spTree>
    <p:extLst>
      <p:ext uri="{BB962C8B-B14F-4D97-AF65-F5344CB8AC3E}">
        <p14:creationId xmlns:p14="http://schemas.microsoft.com/office/powerpoint/2010/main" val="75491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16B3C0-E132-433A-B567-C9FA2878A5DD}"/>
              </a:ext>
            </a:extLst>
          </p:cNvPr>
          <p:cNvGrpSpPr/>
          <p:nvPr/>
        </p:nvGrpSpPr>
        <p:grpSpPr>
          <a:xfrm>
            <a:off x="424062" y="1082965"/>
            <a:ext cx="5146751" cy="1771784"/>
            <a:chOff x="424062" y="868429"/>
            <a:chExt cx="5146751" cy="1771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2C6287-3618-4DFA-A08D-4864FEB36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769" y="868429"/>
              <a:ext cx="3863044" cy="17717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C1B6A-672F-440D-974A-600D1F0964BD}"/>
                </a:ext>
              </a:extLst>
            </p:cNvPr>
            <p:cNvSpPr txBox="1"/>
            <p:nvPr/>
          </p:nvSpPr>
          <p:spPr>
            <a:xfrm>
              <a:off x="424062" y="1521375"/>
              <a:ext cx="91212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Logistic Regression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4626C-0C21-4412-A06E-07AD4D29429D}"/>
              </a:ext>
            </a:extLst>
          </p:cNvPr>
          <p:cNvGrpSpPr/>
          <p:nvPr/>
        </p:nvGrpSpPr>
        <p:grpSpPr>
          <a:xfrm>
            <a:off x="424062" y="3097116"/>
            <a:ext cx="5146750" cy="1771784"/>
            <a:chOff x="424062" y="2847163"/>
            <a:chExt cx="5146750" cy="1771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09A250-FB95-4050-BE4A-50A4924A5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7770" y="2847163"/>
              <a:ext cx="3863042" cy="17717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1ED60B-7EDE-4F16-A528-BF8DD4424F2D}"/>
                </a:ext>
              </a:extLst>
            </p:cNvPr>
            <p:cNvSpPr txBox="1"/>
            <p:nvPr/>
          </p:nvSpPr>
          <p:spPr>
            <a:xfrm>
              <a:off x="424062" y="3592442"/>
              <a:ext cx="91212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KNN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EC27BB6-1BED-4A1B-8301-D5747052D6B8}"/>
              </a:ext>
            </a:extLst>
          </p:cNvPr>
          <p:cNvGrpSpPr/>
          <p:nvPr/>
        </p:nvGrpSpPr>
        <p:grpSpPr>
          <a:xfrm>
            <a:off x="6614374" y="1078743"/>
            <a:ext cx="5153564" cy="1776004"/>
            <a:chOff x="6614374" y="864207"/>
            <a:chExt cx="5153564" cy="17760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503819-8371-43DE-897E-096D548C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4374" y="864207"/>
              <a:ext cx="3971924" cy="17760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1C339C-E9F8-4372-88C0-10B3F981AC9B}"/>
                </a:ext>
              </a:extLst>
            </p:cNvPr>
            <p:cNvSpPr txBox="1"/>
            <p:nvPr/>
          </p:nvSpPr>
          <p:spPr>
            <a:xfrm>
              <a:off x="10855809" y="1521374"/>
              <a:ext cx="912129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Decision Tree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38C68D0-E76A-48D3-8CD1-AA527E023FBE}"/>
              </a:ext>
            </a:extLst>
          </p:cNvPr>
          <p:cNvGrpSpPr/>
          <p:nvPr/>
        </p:nvGrpSpPr>
        <p:grpSpPr>
          <a:xfrm>
            <a:off x="6621190" y="3092894"/>
            <a:ext cx="5153566" cy="1776006"/>
            <a:chOff x="6614372" y="2842940"/>
            <a:chExt cx="5153566" cy="17760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A225EC-45F8-4176-AECD-BF171D794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4372" y="2842940"/>
              <a:ext cx="3971926" cy="17760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2A4819-6212-44CA-86EA-5476B067639B}"/>
                </a:ext>
              </a:extLst>
            </p:cNvPr>
            <p:cNvSpPr txBox="1"/>
            <p:nvPr/>
          </p:nvSpPr>
          <p:spPr>
            <a:xfrm>
              <a:off x="10855809" y="3592441"/>
              <a:ext cx="91212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XGBoost</a:t>
              </a: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7F612A-13FE-441C-973F-E783CDEE6286}"/>
              </a:ext>
            </a:extLst>
          </p:cNvPr>
          <p:cNvGrpSpPr/>
          <p:nvPr/>
        </p:nvGrpSpPr>
        <p:grpSpPr>
          <a:xfrm>
            <a:off x="2480219" y="5041250"/>
            <a:ext cx="5550599" cy="1746406"/>
            <a:chOff x="2453714" y="4838586"/>
            <a:chExt cx="5550599" cy="17464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C126DE-137E-4337-A554-1C376688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7687" y="4838586"/>
              <a:ext cx="3816626" cy="17464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9FB31B-F49C-417F-9DA0-1744D00C5BFA}"/>
                </a:ext>
              </a:extLst>
            </p:cNvPr>
            <p:cNvSpPr txBox="1"/>
            <p:nvPr/>
          </p:nvSpPr>
          <p:spPr>
            <a:xfrm>
              <a:off x="2453714" y="5573289"/>
              <a:ext cx="133309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Random Forest</a:t>
              </a:r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5EDE9A03-B2BC-4B3E-8AD2-D0634787D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Model Output after Sampling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965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4DBE73-475E-40AB-A7FC-E52E2AB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91" y="941318"/>
            <a:ext cx="5505450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18F1AE-6E88-4088-BAC0-BF2A9F26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087" y="222097"/>
            <a:ext cx="4847826" cy="520024"/>
          </a:xfrm>
        </p:spPr>
        <p:txBody>
          <a:bodyPr>
            <a:normAutofit fontScale="90000"/>
          </a:bodyPr>
          <a:lstStyle/>
          <a:p>
            <a:r>
              <a:rPr kumimoji="0" lang="en-I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Random Forest with GridSearchCV</a:t>
            </a: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EC246-97D8-458C-92F1-53A0745E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950" y="2185159"/>
            <a:ext cx="4105275" cy="2255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452F46-68F2-4484-BF00-2271644D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103" y="5863673"/>
            <a:ext cx="8220075" cy="772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479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D21C-B8CB-4F5C-9F77-D4AA167A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– </a:t>
            </a:r>
            <a:br>
              <a:rPr lang="en-US" dirty="0"/>
            </a:br>
            <a:r>
              <a:rPr lang="en-US" dirty="0"/>
              <a:t>ML Automation &amp; </a:t>
            </a:r>
            <a:br>
              <a:rPr lang="en-US" dirty="0"/>
            </a:br>
            <a:r>
              <a:rPr lang="en-US" dirty="0"/>
              <a:t>Loan Default Prediction at Scale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600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0D743C-3AB0-478C-AA40-EF42DFE2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Azure ML - Pipeline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B2A24-918F-48EB-A0E4-77E3226C74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2939" y="1101193"/>
            <a:ext cx="9886121" cy="507158"/>
          </a:xfrm>
        </p:spPr>
        <p:txBody>
          <a:bodyPr/>
          <a:lstStyle/>
          <a:p>
            <a:pPr marL="457200" lvl="1" indent="0">
              <a:buNone/>
            </a:pPr>
            <a:r>
              <a:rPr lang="en-IN" b="1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>
                <a:latin typeface="Cambria" panose="02040503050406030204" pitchFamily="18" charset="0"/>
                <a:ea typeface="Cambria" panose="02040503050406030204" pitchFamily="18" charset="0"/>
              </a:rPr>
              <a:t> Data Pre-processing	</a:t>
            </a:r>
            <a:r>
              <a:rPr lang="en-IN" b="1"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en-IN">
                <a:latin typeface="Cambria" panose="02040503050406030204" pitchFamily="18" charset="0"/>
                <a:ea typeface="Cambria" panose="02040503050406030204" pitchFamily="18" charset="0"/>
              </a:rPr>
              <a:t>Model Training	</a:t>
            </a:r>
            <a:r>
              <a:rPr lang="en-IN" b="1">
                <a:latin typeface="Cambria" panose="02040503050406030204" pitchFamily="18" charset="0"/>
                <a:ea typeface="Cambria" panose="02040503050406030204" pitchFamily="18" charset="0"/>
              </a:rPr>
              <a:t>* </a:t>
            </a:r>
            <a:r>
              <a:rPr lang="en-IN">
                <a:latin typeface="Cambria" panose="02040503050406030204" pitchFamily="18" charset="0"/>
                <a:ea typeface="Cambria" panose="02040503050406030204" pitchFamily="18" charset="0"/>
              </a:rPr>
              <a:t>Model Registration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66609-6383-460D-A06B-01187ADF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49" y="1633461"/>
            <a:ext cx="10229850" cy="49630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948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681E5-1978-4047-9D72-A90F38278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715247"/>
            <a:ext cx="11658600" cy="28842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4A940-AF2D-4665-95B2-1CD450717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765612"/>
            <a:ext cx="9239250" cy="19716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1189B81-658B-4033-9BE2-A5DCFE97B77C}"/>
              </a:ext>
            </a:extLst>
          </p:cNvPr>
          <p:cNvSpPr txBox="1">
            <a:spLocks/>
          </p:cNvSpPr>
          <p:nvPr/>
        </p:nvSpPr>
        <p:spPr>
          <a:xfrm>
            <a:off x="4028660" y="1234595"/>
            <a:ext cx="3949148" cy="48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ACI		</a:t>
            </a: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*</a:t>
            </a:r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 AKS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1D368D-B617-41DC-969A-57FAC004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Azure ML -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56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C32DD-49FA-46E6-8FD8-9E2A28F8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4" y="1579286"/>
            <a:ext cx="8058150" cy="33813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4AF8E5-2016-421C-B57E-45E4DF2988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944200"/>
              </p:ext>
            </p:extLst>
          </p:nvPr>
        </p:nvGraphicFramePr>
        <p:xfrm>
          <a:off x="5638799" y="54800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3" imgW="914570" imgH="771690" progId="Excel.SheetMacroEnabled.12">
                  <p:embed/>
                </p:oleObj>
              </mc:Choice>
              <mc:Fallback>
                <p:oleObj name="Macro-Enabled Worksheet" showAsIcon="1" r:id="rId3" imgW="914570" imgH="771690" progId="Excel.SheetMacroEnabled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74AF8E5-2016-421C-B57E-45E4DF2988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799" y="5480050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948AE8E-55F3-4D81-8C2A-3B0475C6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Azure ML – Batch 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2726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8DD21C-B8CB-4F5C-9F77-D4AA167A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/>
              <a:t>Mobile/Web Interface for Customers to check Loan Approval</a:t>
            </a:r>
          </a:p>
        </p:txBody>
      </p:sp>
    </p:spTree>
    <p:extLst>
      <p:ext uri="{BB962C8B-B14F-4D97-AF65-F5344CB8AC3E}">
        <p14:creationId xmlns:p14="http://schemas.microsoft.com/office/powerpoint/2010/main" val="1998459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1607E5-E571-4735-ADE7-639D1846CB6B}"/>
              </a:ext>
            </a:extLst>
          </p:cNvPr>
          <p:cNvGrpSpPr/>
          <p:nvPr/>
        </p:nvGrpSpPr>
        <p:grpSpPr>
          <a:xfrm>
            <a:off x="1440490" y="1105582"/>
            <a:ext cx="2592757" cy="5437555"/>
            <a:chOff x="8276494" y="765479"/>
            <a:chExt cx="2592757" cy="5437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6494" y="765479"/>
              <a:ext cx="2592757" cy="5437555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398" y="1400049"/>
              <a:ext cx="2260948" cy="401448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4509062" y="1279972"/>
            <a:ext cx="5461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Open Sans"/>
              </a:rPr>
              <a:t>Built a simple web/mobile user interface for Individual customers to check their loan approval status.</a:t>
            </a:r>
          </a:p>
          <a:p>
            <a:endParaRPr lang="en-US" sz="2000" dirty="0">
              <a:latin typeface="Open Sans"/>
            </a:endParaRPr>
          </a:p>
          <a:p>
            <a:r>
              <a:rPr lang="en-US" sz="2000" dirty="0">
                <a:latin typeface="Open Sans"/>
              </a:rPr>
              <a:t>Charged Off – can not be approved</a:t>
            </a:r>
          </a:p>
          <a:p>
            <a:r>
              <a:rPr lang="en-US" sz="2000" dirty="0">
                <a:latin typeface="Open Sans"/>
              </a:rPr>
              <a:t>Fully Paid – can be approved</a:t>
            </a:r>
          </a:p>
          <a:p>
            <a:endParaRPr lang="en-US" sz="2000" dirty="0">
              <a:latin typeface="Open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911CFE-C307-4AD0-B489-F98B638A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898" y="123354"/>
            <a:ext cx="8596668" cy="1320800"/>
          </a:xfrm>
        </p:spPr>
        <p:txBody>
          <a:bodyPr>
            <a:normAutofit/>
          </a:bodyPr>
          <a:lstStyle/>
          <a:p>
            <a:r>
              <a:rPr kumimoji="0" lang="en-I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  <a:cs typeface="+mn-cs"/>
              </a:rPr>
              <a:t>Mobile - User Interface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9058E-BDA0-4D33-9032-69BEF424D25A}"/>
              </a:ext>
            </a:extLst>
          </p:cNvPr>
          <p:cNvSpPr txBox="1"/>
          <p:nvPr/>
        </p:nvSpPr>
        <p:spPr>
          <a:xfrm>
            <a:off x="4509062" y="3050658"/>
            <a:ext cx="612250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dirty="0">
              <a:latin typeface="Open Sans"/>
            </a:endParaRPr>
          </a:p>
          <a:p>
            <a:r>
              <a:rPr lang="en-US" sz="2000" b="1" dirty="0">
                <a:latin typeface="Open Sans"/>
              </a:rPr>
              <a:t>Tech stack used :</a:t>
            </a:r>
          </a:p>
          <a:p>
            <a:endParaRPr lang="en-US" sz="1800" dirty="0">
              <a:latin typeface="Open Sans"/>
            </a:endParaRPr>
          </a:p>
          <a:p>
            <a:r>
              <a:rPr lang="en-US" sz="1800" dirty="0">
                <a:latin typeface="Open Sans"/>
              </a:rPr>
              <a:t>Flask(Python)      -    Back End</a:t>
            </a:r>
          </a:p>
          <a:p>
            <a:r>
              <a:rPr lang="en-US" sz="1800" dirty="0">
                <a:latin typeface="Open Sans"/>
              </a:rPr>
              <a:t>HTML and CSS    -    Front End</a:t>
            </a:r>
          </a:p>
          <a:p>
            <a:r>
              <a:rPr lang="en-US" sz="1800" dirty="0" err="1">
                <a:latin typeface="Open Sans"/>
              </a:rPr>
              <a:t>Github</a:t>
            </a:r>
            <a:r>
              <a:rPr lang="en-US" sz="1800" dirty="0">
                <a:latin typeface="Open Sans"/>
              </a:rPr>
              <a:t>                 -    Version Management</a:t>
            </a:r>
          </a:p>
          <a:p>
            <a:r>
              <a:rPr lang="en-US" sz="1800" dirty="0">
                <a:latin typeface="Open Sans"/>
              </a:rPr>
              <a:t>Heroku                -     PAAS on AWS</a:t>
            </a:r>
            <a:endParaRPr lang="en-IN" sz="18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03074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0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22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92C786D-8E23-417B-9BE0-9A833AB5EE3E}"/>
              </a:ext>
            </a:extLst>
          </p:cNvPr>
          <p:cNvSpPr txBox="1">
            <a:spLocks/>
          </p:cNvSpPr>
          <p:nvPr/>
        </p:nvSpPr>
        <p:spPr>
          <a:xfrm>
            <a:off x="1333502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+mj-lt"/>
              </a:rPr>
              <a:t>File Structure</a:t>
            </a:r>
          </a:p>
        </p:txBody>
      </p:sp>
      <p:sp>
        <p:nvSpPr>
          <p:cNvPr id="39" name="Isosceles Triangle 24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1333502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.git 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logo.png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style.css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templates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index.html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app.py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Procfile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requirements.txt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model.pickle /model.joblib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4135F-385F-4AA0-AE53-1A24011AA1A5}"/>
              </a:ext>
            </a:extLst>
          </p:cNvPr>
          <p:cNvSpPr txBox="1"/>
          <p:nvPr/>
        </p:nvSpPr>
        <p:spPr>
          <a:xfrm>
            <a:off x="1937287" y="1501180"/>
            <a:ext cx="8478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2000">
                <a:latin typeface="Open Sans"/>
              </a:rPr>
              <a:t>File structure that must be followed in case of creating website or app using </a:t>
            </a:r>
            <a:r>
              <a:rPr lang="en-IN" sz="2000" b="1" i="1">
                <a:latin typeface="Open Sans"/>
              </a:rPr>
              <a:t>flask and heroku</a:t>
            </a:r>
          </a:p>
        </p:txBody>
      </p:sp>
    </p:spTree>
    <p:extLst>
      <p:ext uri="{BB962C8B-B14F-4D97-AF65-F5344CB8AC3E}">
        <p14:creationId xmlns:p14="http://schemas.microsoft.com/office/powerpoint/2010/main" val="2325714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5662" y="3624978"/>
            <a:ext cx="7760676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b="1"/>
          </a:p>
          <a:p>
            <a:r>
              <a:rPr lang="en-US" sz="2400" b="1"/>
              <a:t>Back end - app.py</a:t>
            </a:r>
          </a:p>
          <a:p>
            <a:endParaRPr lang="en-US" sz="2400" b="1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Inputs are fed in sequential manner that can be understand by the model.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Already trained Model will predict the output.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Output will be rendered in html table.</a:t>
            </a: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678157-3420-40A5-9FCF-75B9F253E117}"/>
              </a:ext>
            </a:extLst>
          </p:cNvPr>
          <p:cNvSpPr txBox="1">
            <a:spLocks/>
          </p:cNvSpPr>
          <p:nvPr/>
        </p:nvSpPr>
        <p:spPr>
          <a:xfrm>
            <a:off x="1937287" y="314863"/>
            <a:ext cx="9416513" cy="689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prstClr val="black"/>
                </a:solidFill>
                <a:ea typeface="Cambria" panose="02040503050406030204" pitchFamily="18" charset="0"/>
                <a:cs typeface="+mn-cs"/>
              </a:rPr>
              <a:t>Integrating Front End with BackEnd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CBF79-3FB3-4AD6-8B1C-54FB86B9E269}"/>
              </a:ext>
            </a:extLst>
          </p:cNvPr>
          <p:cNvSpPr/>
          <p:nvPr/>
        </p:nvSpPr>
        <p:spPr>
          <a:xfrm>
            <a:off x="2215662" y="1338978"/>
            <a:ext cx="7760676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2400" b="1"/>
          </a:p>
          <a:p>
            <a:r>
              <a:rPr lang="en-US" sz="2400" b="1"/>
              <a:t>Front end : index.html</a:t>
            </a:r>
            <a:endParaRPr lang="en-US" sz="2400" b="1">
              <a:cs typeface="Calibri"/>
            </a:endParaRPr>
          </a:p>
          <a:p>
            <a:endParaRPr lang="en-US" sz="2400" b="1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Once customer hits the link html form will open.</a:t>
            </a:r>
            <a:endParaRPr lang="en-US" sz="2400"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/>
              <a:t>Customer provides input to form and click on check my application status button.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776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8C21A-A492-4297-9E65-1FD8B789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Business Problem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103BA-709A-4A4A-82D6-23022C03A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16084" y="609601"/>
            <a:ext cx="5511296" cy="51756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 Identify loan applicants who are highly likely to default loan repayment based on analysis of historic data using ML tools &amp; techniques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37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BA5B3A-5190-4D7E-A80E-DB2164C45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Loan Approval/Rejection status displayed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862D03-166C-41A3-96B5-16FB6FCE5DF4}"/>
              </a:ext>
            </a:extLst>
          </p:cNvPr>
          <p:cNvGrpSpPr/>
          <p:nvPr/>
        </p:nvGrpSpPr>
        <p:grpSpPr>
          <a:xfrm>
            <a:off x="6529835" y="1371539"/>
            <a:ext cx="2592757" cy="5437555"/>
            <a:chOff x="6105766" y="1024912"/>
            <a:chExt cx="2592757" cy="5437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5766" y="1024912"/>
              <a:ext cx="2592757" cy="543755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021" y="1821105"/>
              <a:ext cx="2196245" cy="384516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A2163A-55F8-4F0C-961C-2FD9423D2CA6}"/>
              </a:ext>
            </a:extLst>
          </p:cNvPr>
          <p:cNvGrpSpPr/>
          <p:nvPr/>
        </p:nvGrpSpPr>
        <p:grpSpPr>
          <a:xfrm>
            <a:off x="2634206" y="1420445"/>
            <a:ext cx="2592757" cy="5437555"/>
            <a:chOff x="2647458" y="1024911"/>
            <a:chExt cx="2592757" cy="5437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7458" y="1024911"/>
              <a:ext cx="2592757" cy="5437555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539" y="1723293"/>
              <a:ext cx="2259512" cy="39429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906669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8D8E9-3561-4B82-AEA1-60A08584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Deploying  on Heroku 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Procfile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This will tell heroku to start web process with specified file name.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Requirements.txt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python packages that are required for model to predict.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Version management: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$ git add .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$ git commit -am "make it better" 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$ git push heroku master</a:t>
            </a:r>
          </a:p>
        </p:txBody>
      </p:sp>
    </p:spTree>
    <p:extLst>
      <p:ext uri="{BB962C8B-B14F-4D97-AF65-F5344CB8AC3E}">
        <p14:creationId xmlns:p14="http://schemas.microsoft.com/office/powerpoint/2010/main" val="2532636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8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2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0" name="Rectangle 2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54F310-6ECC-48E3-A7C0-B7DF33B0259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3843375" cy="517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defRPr/>
            </a:pPr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14879A-6636-44D7-AE6F-F06ED437DAB0}"/>
              </a:ext>
            </a:extLst>
          </p:cNvPr>
          <p:cNvSpPr txBox="1">
            <a:spLocks/>
          </p:cNvSpPr>
          <p:nvPr/>
        </p:nvSpPr>
        <p:spPr>
          <a:xfrm>
            <a:off x="6116084" y="609601"/>
            <a:ext cx="5511296" cy="5175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b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LET’S BUILD SOMETHING </a:t>
            </a:r>
          </a:p>
          <a:p>
            <a:pPr algn="l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  <a:defRPr/>
            </a:pPr>
            <a:r>
              <a:rPr lang="en-US" b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AMAZING TOGETHER…</a:t>
            </a:r>
          </a:p>
        </p:txBody>
      </p:sp>
    </p:spTree>
    <p:extLst>
      <p:ext uri="{BB962C8B-B14F-4D97-AF65-F5344CB8AC3E}">
        <p14:creationId xmlns:p14="http://schemas.microsoft.com/office/powerpoint/2010/main" val="1506473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42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6" name="Rectangle 54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6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58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66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FB59FA-8B28-4252-A937-6CFB6FC4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5CB11-B409-43BC-A182-1DCB75B65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Training Data</a:t>
            </a:r>
          </a:p>
          <a:p>
            <a:pPr lvl="1"/>
            <a:r>
              <a:rPr lang="en-US"/>
              <a:t>19 Features</a:t>
            </a:r>
          </a:p>
          <a:p>
            <a:pPr lvl="1"/>
            <a:r>
              <a:rPr lang="en-US"/>
              <a:t>100k Observations</a:t>
            </a:r>
          </a:p>
          <a:p>
            <a:pPr lvl="1"/>
            <a:endParaRPr lang="en-US"/>
          </a:p>
          <a:p>
            <a:r>
              <a:rPr lang="en-US"/>
              <a:t>Test Data</a:t>
            </a:r>
          </a:p>
          <a:p>
            <a:pPr lvl="1"/>
            <a:r>
              <a:rPr lang="en-US"/>
              <a:t>18 Features</a:t>
            </a:r>
          </a:p>
          <a:p>
            <a:pPr lvl="1"/>
            <a:r>
              <a:rPr lang="en-US"/>
              <a:t>10k Observations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22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44B3CF-0F14-44CF-8443-5D3207EB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Target Variable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5B1F3-EE2C-4F0B-84AE-87B014E68E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7334" y="2160589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1"/>
              <a:t>“Loan Status” </a:t>
            </a:r>
            <a:r>
              <a:rPr lang="en-US"/>
              <a:t>is identified as the target variable.</a:t>
            </a:r>
          </a:p>
          <a:p>
            <a:r>
              <a:rPr lang="en-US"/>
              <a:t>The distribution of </a:t>
            </a:r>
            <a:r>
              <a:rPr lang="en-US" b="1" i="1"/>
              <a:t>“Fully Paid”</a:t>
            </a:r>
            <a:r>
              <a:rPr lang="en-US"/>
              <a:t> vs </a:t>
            </a:r>
            <a:r>
              <a:rPr lang="en-US" b="1" i="1"/>
              <a:t>“Charged off”</a:t>
            </a:r>
            <a:r>
              <a:rPr lang="en-US"/>
              <a:t> customers in the train dataset is in the </a:t>
            </a:r>
            <a:r>
              <a:rPr lang="en-US" b="1" i="1"/>
              <a:t>ratio </a:t>
            </a:r>
            <a:r>
              <a:rPr lang="en-US"/>
              <a:t>of </a:t>
            </a:r>
            <a:r>
              <a:rPr lang="en-US" b="1" i="1"/>
              <a:t>77/23</a:t>
            </a:r>
          </a:p>
          <a:p>
            <a:r>
              <a:rPr lang="en-US"/>
              <a:t>Based on the ratio above we will check if the data is imbalanced based on our model results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0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2350-403A-4A4A-A70B-A0E56332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43C62-DF10-46E0-91E0-16DFB9DE5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04731" y="1668462"/>
            <a:ext cx="3364121" cy="1760538"/>
          </a:xfrm>
        </p:spPr>
        <p:txBody>
          <a:bodyPr>
            <a:normAutofit/>
          </a:bodyPr>
          <a:lstStyle/>
          <a:p>
            <a:r>
              <a:rPr lang="en-US" sz="2400" dirty="0"/>
              <a:t>Unique Identifiers</a:t>
            </a:r>
          </a:p>
          <a:p>
            <a:pPr lvl="1"/>
            <a:r>
              <a:rPr lang="en-IN" sz="2000" dirty="0"/>
              <a:t>Customer ID</a:t>
            </a:r>
          </a:p>
          <a:p>
            <a:pPr lvl="1"/>
            <a:r>
              <a:rPr lang="en-IN" sz="2000" dirty="0"/>
              <a:t>Loan ID</a:t>
            </a:r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89440-331C-4B73-97FF-4B696E93433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696200" y="1668463"/>
            <a:ext cx="449580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Continuous Variables</a:t>
            </a:r>
          </a:p>
          <a:p>
            <a:pPr lvl="1"/>
            <a:r>
              <a:rPr lang="en-US" dirty="0"/>
              <a:t>Annual Income</a:t>
            </a:r>
          </a:p>
          <a:p>
            <a:pPr lvl="1"/>
            <a:r>
              <a:rPr lang="en-US" dirty="0"/>
              <a:t>Bankruptcies</a:t>
            </a:r>
          </a:p>
          <a:p>
            <a:pPr lvl="1"/>
            <a:r>
              <a:rPr lang="en-US" dirty="0"/>
              <a:t>Credit Score</a:t>
            </a:r>
          </a:p>
          <a:p>
            <a:pPr lvl="1"/>
            <a:r>
              <a:rPr lang="en-US" dirty="0"/>
              <a:t>Current Credit Balance</a:t>
            </a:r>
          </a:p>
          <a:p>
            <a:pPr lvl="1"/>
            <a:r>
              <a:rPr lang="en-US" dirty="0"/>
              <a:t>Current Loan Amount</a:t>
            </a:r>
          </a:p>
          <a:p>
            <a:pPr lvl="1"/>
            <a:r>
              <a:rPr lang="en-US" dirty="0"/>
              <a:t>Maximum Open Credit</a:t>
            </a:r>
          </a:p>
          <a:p>
            <a:pPr lvl="1"/>
            <a:r>
              <a:rPr lang="en-US" dirty="0"/>
              <a:t>Monthly Debt</a:t>
            </a:r>
          </a:p>
          <a:p>
            <a:pPr lvl="1"/>
            <a:r>
              <a:rPr lang="en-US" dirty="0"/>
              <a:t>Months since last delinquent</a:t>
            </a:r>
          </a:p>
          <a:p>
            <a:pPr lvl="1"/>
            <a:r>
              <a:rPr lang="en-US" dirty="0"/>
              <a:t>Number of Credit Problems</a:t>
            </a:r>
          </a:p>
          <a:p>
            <a:pPr lvl="1"/>
            <a:r>
              <a:rPr lang="en-US" dirty="0"/>
              <a:t>Number of Open Accounts</a:t>
            </a:r>
          </a:p>
          <a:p>
            <a:pPr lvl="1"/>
            <a:r>
              <a:rPr lang="en-US" dirty="0"/>
              <a:t>Tax Liens</a:t>
            </a:r>
          </a:p>
          <a:p>
            <a:pPr lvl="1"/>
            <a:r>
              <a:rPr lang="en-US" dirty="0"/>
              <a:t>Years of Credit History</a:t>
            </a:r>
          </a:p>
          <a:p>
            <a:pPr lvl="1"/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DEC133-A5AE-4EF9-BD7A-551350F30F63}"/>
              </a:ext>
            </a:extLst>
          </p:cNvPr>
          <p:cNvSpPr txBox="1">
            <a:spLocks/>
          </p:cNvSpPr>
          <p:nvPr/>
        </p:nvSpPr>
        <p:spPr>
          <a:xfrm>
            <a:off x="1404731" y="4001294"/>
            <a:ext cx="4495800" cy="186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Categorical Variable</a:t>
            </a:r>
          </a:p>
          <a:p>
            <a:pPr lvl="1"/>
            <a:r>
              <a:rPr lang="en-US" sz="2000" dirty="0"/>
              <a:t>Home Ownership</a:t>
            </a:r>
          </a:p>
          <a:p>
            <a:pPr lvl="1"/>
            <a:r>
              <a:rPr lang="en-US" sz="2000" dirty="0"/>
              <a:t>Purpose</a:t>
            </a:r>
          </a:p>
          <a:p>
            <a:pPr lvl="1"/>
            <a:r>
              <a:rPr lang="en-US" sz="2000" dirty="0"/>
              <a:t>Term</a:t>
            </a:r>
          </a:p>
          <a:p>
            <a:pPr lvl="1"/>
            <a:r>
              <a:rPr lang="en-US" sz="2000" dirty="0"/>
              <a:t>Years in current job</a:t>
            </a:r>
          </a:p>
        </p:txBody>
      </p:sp>
    </p:spTree>
    <p:extLst>
      <p:ext uri="{BB962C8B-B14F-4D97-AF65-F5344CB8AC3E}">
        <p14:creationId xmlns:p14="http://schemas.microsoft.com/office/powerpoint/2010/main" val="184014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2350-403A-4A4A-A70B-A0E56332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 Dictionary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3EFF916-4221-4865-98C7-D876C3217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31153"/>
              </p:ext>
            </p:extLst>
          </p:nvPr>
        </p:nvGraphicFramePr>
        <p:xfrm>
          <a:off x="1663510" y="1802915"/>
          <a:ext cx="9416514" cy="1925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08257">
                  <a:extLst>
                    <a:ext uri="{9D8B030D-6E8A-4147-A177-3AD203B41FA5}">
                      <a16:colId xmlns:a16="http://schemas.microsoft.com/office/drawing/2014/main" val="1024008492"/>
                    </a:ext>
                  </a:extLst>
                </a:gridCol>
                <a:gridCol w="4708257">
                  <a:extLst>
                    <a:ext uri="{9D8B030D-6E8A-4147-A177-3AD203B41FA5}">
                      <a16:colId xmlns:a16="http://schemas.microsoft.com/office/drawing/2014/main" val="105754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Understanding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Customer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every unique customer with an ID. </a:t>
                      </a:r>
                      <a:r>
                        <a:rPr lang="en-US" b="1" i="1" dirty="0"/>
                        <a:t>81999 unique </a:t>
                      </a:r>
                      <a:r>
                        <a:rPr lang="en-US" dirty="0"/>
                        <a:t>Customer ID’s are found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6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Loan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Identify every single Loan approved with a Unique ID. </a:t>
                      </a:r>
                      <a:r>
                        <a:rPr lang="en-US" b="1" i="1" dirty="0"/>
                        <a:t>81999 unique </a:t>
                      </a:r>
                      <a:r>
                        <a:rPr lang="en-US" dirty="0"/>
                        <a:t>Loan ID’s are found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166"/>
                  </a:ext>
                </a:extLst>
              </a:tr>
            </a:tbl>
          </a:graphicData>
        </a:graphic>
      </p:graphicFrame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4E7E89EC-6D52-406F-A138-EE253C222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816130"/>
              </p:ext>
            </p:extLst>
          </p:nvPr>
        </p:nvGraphicFramePr>
        <p:xfrm>
          <a:off x="1663510" y="3656337"/>
          <a:ext cx="9416514" cy="2661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708257">
                  <a:extLst>
                    <a:ext uri="{9D8B030D-6E8A-4147-A177-3AD203B41FA5}">
                      <a16:colId xmlns:a16="http://schemas.microsoft.com/office/drawing/2014/main" val="1024008492"/>
                    </a:ext>
                  </a:extLst>
                </a:gridCol>
                <a:gridCol w="4708257">
                  <a:extLst>
                    <a:ext uri="{9D8B030D-6E8A-4147-A177-3AD203B41FA5}">
                      <a16:colId xmlns:a16="http://schemas.microsoft.com/office/drawing/2014/main" val="105754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Understanding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loan – the data provided has </a:t>
                      </a:r>
                      <a:r>
                        <a:rPr lang="en-US" b="1" i="1" dirty="0"/>
                        <a:t>15 unique </a:t>
                      </a:r>
                      <a:r>
                        <a:rPr lang="en-US" dirty="0"/>
                        <a:t>purpose for availing loan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6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Years in current 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years in the current job has </a:t>
                      </a:r>
                      <a:r>
                        <a:rPr lang="en-US" b="1" i="1" dirty="0"/>
                        <a:t>11 unique </a:t>
                      </a:r>
                      <a:r>
                        <a:rPr lang="en-US" dirty="0"/>
                        <a:t>values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Home Ownership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1" dirty="0"/>
                        <a:t>4 unique </a:t>
                      </a:r>
                      <a:r>
                        <a:rPr lang="en-US" dirty="0"/>
                        <a:t>Ownership type like Own, Mortgage, etc.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222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Tenure of Loan. </a:t>
                      </a:r>
                      <a:r>
                        <a:rPr lang="en-US" b="1" i="1" dirty="0"/>
                        <a:t>Short term &amp; Long term</a:t>
                      </a:r>
                      <a:endParaRPr lang="en-IN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7635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D8B398-40C9-4EDD-A91F-33F07D7C6AB0}"/>
              </a:ext>
            </a:extLst>
          </p:cNvPr>
          <p:cNvSpPr txBox="1"/>
          <p:nvPr/>
        </p:nvSpPr>
        <p:spPr>
          <a:xfrm rot="16200000">
            <a:off x="202319" y="4778029"/>
            <a:ext cx="218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Categorical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C3084-6651-4DBC-A645-A82003AE72D0}"/>
              </a:ext>
            </a:extLst>
          </p:cNvPr>
          <p:cNvSpPr txBox="1"/>
          <p:nvPr/>
        </p:nvSpPr>
        <p:spPr>
          <a:xfrm rot="16200000">
            <a:off x="202319" y="2589383"/>
            <a:ext cx="218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Unique ID’s</a:t>
            </a:r>
          </a:p>
        </p:txBody>
      </p:sp>
    </p:spTree>
    <p:extLst>
      <p:ext uri="{BB962C8B-B14F-4D97-AF65-F5344CB8AC3E}">
        <p14:creationId xmlns:p14="http://schemas.microsoft.com/office/powerpoint/2010/main" val="192864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2350-403A-4A4A-A70B-A0E56332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continued…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3EFF916-4221-4865-98C7-D876C3217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39222"/>
              </p:ext>
            </p:extLst>
          </p:nvPr>
        </p:nvGraphicFramePr>
        <p:xfrm>
          <a:off x="1663510" y="1347463"/>
          <a:ext cx="9416514" cy="60017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94020">
                  <a:extLst>
                    <a:ext uri="{9D8B030D-6E8A-4147-A177-3AD203B41FA5}">
                      <a16:colId xmlns:a16="http://schemas.microsoft.com/office/drawing/2014/main" val="1024008492"/>
                    </a:ext>
                  </a:extLst>
                </a:gridCol>
                <a:gridCol w="6322494">
                  <a:extLst>
                    <a:ext uri="{9D8B030D-6E8A-4147-A177-3AD203B41FA5}">
                      <a16:colId xmlns:a16="http://schemas.microsoft.com/office/drawing/2014/main" val="1057543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 Understanding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78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Annual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Annual Income of the Customer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6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Years of Credit History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years since data for a customer's loan transactions are available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97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Tax Liens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times the customer did not pay tax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10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Number of Open 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loan accounts currently open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9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Number of Credit 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times the customer had problem with loan repayment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3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Months since last delinquent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months since customer’s last missed his loan payments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768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Monthly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amount per month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781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Maximum Open Credit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loan amount that a customer has availed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81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Current Loan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Loan amount for a customer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43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Current Credit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Customer’s current loan amount balance that must be repaid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68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Credit Score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Credit score ranging from (350 to 850)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77969"/>
                  </a:ext>
                </a:extLst>
              </a:tr>
              <a:tr h="4746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Bankruptcies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time the customer has filed for Bankruptcies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67842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4F7A82-190D-4B86-967C-845758815F7C}"/>
              </a:ext>
            </a:extLst>
          </p:cNvPr>
          <p:cNvSpPr txBox="1"/>
          <p:nvPr/>
        </p:nvSpPr>
        <p:spPr>
          <a:xfrm rot="16200000">
            <a:off x="-870476" y="3705235"/>
            <a:ext cx="433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Continuous Variable</a:t>
            </a:r>
          </a:p>
        </p:txBody>
      </p:sp>
    </p:spTree>
    <p:extLst>
      <p:ext uri="{BB962C8B-B14F-4D97-AF65-F5344CB8AC3E}">
        <p14:creationId xmlns:p14="http://schemas.microsoft.com/office/powerpoint/2010/main" val="233191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62DE57-9EAA-45B0-8CD8-61CE2627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EDA - Exploratory Data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94347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7535C0F4F5D34FA8A6E5648DE1B90F" ma:contentTypeVersion="2" ma:contentTypeDescription="Create a new document." ma:contentTypeScope="" ma:versionID="20e460ee2e90e044d1cc84bffc25afd3">
  <xsd:schema xmlns:xsd="http://www.w3.org/2001/XMLSchema" xmlns:xs="http://www.w3.org/2001/XMLSchema" xmlns:p="http://schemas.microsoft.com/office/2006/metadata/properties" xmlns:ns2="7a692d05-de41-4a1a-9d97-5934613ed9e2" targetNamespace="http://schemas.microsoft.com/office/2006/metadata/properties" ma:root="true" ma:fieldsID="7d34516b71ea3558e1af7356353ff688" ns2:_="">
    <xsd:import namespace="7a692d05-de41-4a1a-9d97-5934613ed9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92d05-de41-4a1a-9d97-5934613ed9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1C8B5E-776D-49AB-84B8-0A8D4C904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31537D-EDE9-439C-9406-81CB5368C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92d05-de41-4a1a-9d97-5934613ed9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FE6D53-F651-41EB-9E3A-8E1AE68045F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914</TotalTime>
  <Words>1167</Words>
  <Application>Microsoft Office PowerPoint</Application>
  <PresentationFormat>Widescreen</PresentationFormat>
  <Paragraphs>214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</vt:lpstr>
      <vt:lpstr>Courier New</vt:lpstr>
      <vt:lpstr>Open Sans</vt:lpstr>
      <vt:lpstr>Trebuchet MS</vt:lpstr>
      <vt:lpstr>Wingdings</vt:lpstr>
      <vt:lpstr>Wingdings 3</vt:lpstr>
      <vt:lpstr>Facet</vt:lpstr>
      <vt:lpstr>Macro-Enabled Worksheet</vt:lpstr>
      <vt:lpstr>Loan Default Prediction</vt:lpstr>
      <vt:lpstr>Our Approach</vt:lpstr>
      <vt:lpstr>Business Problem</vt:lpstr>
      <vt:lpstr>Data Structure</vt:lpstr>
      <vt:lpstr>Target Variable</vt:lpstr>
      <vt:lpstr>Independent Variable</vt:lpstr>
      <vt:lpstr>Data Dictionary </vt:lpstr>
      <vt:lpstr>continued…</vt:lpstr>
      <vt:lpstr>EDA - Exploratory Data Analysis</vt:lpstr>
      <vt:lpstr>Dropping irrelevant Columns</vt:lpstr>
      <vt:lpstr>“Null/Missing” values Identification &amp; Treatment</vt:lpstr>
      <vt:lpstr>Missing value treatment Continued….</vt:lpstr>
      <vt:lpstr>Outlier Detection &amp; Treatment</vt:lpstr>
      <vt:lpstr>Distribution of variables before &amp; After Outlier treatment</vt:lpstr>
      <vt:lpstr>Feature Reduction</vt:lpstr>
      <vt:lpstr>Feature Scaling</vt:lpstr>
      <vt:lpstr>Creating Dummy Variables</vt:lpstr>
      <vt:lpstr>Sampling Techniques to Balance Dataset</vt:lpstr>
      <vt:lpstr>Model Output without Sampling</vt:lpstr>
      <vt:lpstr>Model Output after Sampling</vt:lpstr>
      <vt:lpstr>Random Forest with GridSearchCV</vt:lpstr>
      <vt:lpstr>Azure –  ML Automation &amp;  Loan Default Prediction at Scale</vt:lpstr>
      <vt:lpstr>Azure ML - Pipeline</vt:lpstr>
      <vt:lpstr>Azure ML - Deployment</vt:lpstr>
      <vt:lpstr>Azure ML – Batch Processing</vt:lpstr>
      <vt:lpstr>Mobile/Web Interface for Customers to check Loan Approval</vt:lpstr>
      <vt:lpstr>Mobile - User Interface</vt:lpstr>
      <vt:lpstr>PowerPoint Presentation</vt:lpstr>
      <vt:lpstr>PowerPoint Presentation</vt:lpstr>
      <vt:lpstr>Loan Approval/Rejection status displayed</vt:lpstr>
      <vt:lpstr>Deploying  on Heroku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Vaibhav Suresh</dc:creator>
  <cp:lastModifiedBy>Kumbar, Ravi</cp:lastModifiedBy>
  <cp:revision>119</cp:revision>
  <dcterms:created xsi:type="dcterms:W3CDTF">2020-06-18T08:51:59Z</dcterms:created>
  <dcterms:modified xsi:type="dcterms:W3CDTF">2023-04-04T12:49:12Z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0x010100B37535C0F4F5D34FA8A6E5648DE1B90F</vt:lpwstr>
  </property>
</Properties>
</file>